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3"/>
  </p:notesMasterIdLst>
  <p:sldIdLst>
    <p:sldId id="256" r:id="rId2"/>
    <p:sldId id="257" r:id="rId3"/>
    <p:sldId id="263" r:id="rId4"/>
    <p:sldId id="278" r:id="rId5"/>
    <p:sldId id="269" r:id="rId6"/>
    <p:sldId id="259" r:id="rId7"/>
    <p:sldId id="267" r:id="rId8"/>
    <p:sldId id="268" r:id="rId9"/>
    <p:sldId id="270" r:id="rId10"/>
    <p:sldId id="262" r:id="rId11"/>
    <p:sldId id="264" r:id="rId12"/>
    <p:sldId id="323" r:id="rId13"/>
    <p:sldId id="324" r:id="rId14"/>
    <p:sldId id="284" r:id="rId15"/>
    <p:sldId id="285" r:id="rId16"/>
    <p:sldId id="286" r:id="rId17"/>
    <p:sldId id="287" r:id="rId18"/>
    <p:sldId id="288" r:id="rId19"/>
    <p:sldId id="289" r:id="rId20"/>
    <p:sldId id="304" r:id="rId21"/>
    <p:sldId id="305" r:id="rId22"/>
    <p:sldId id="306" r:id="rId23"/>
    <p:sldId id="291" r:id="rId24"/>
    <p:sldId id="293" r:id="rId25"/>
    <p:sldId id="292" r:id="rId26"/>
    <p:sldId id="294" r:id="rId27"/>
    <p:sldId id="295" r:id="rId28"/>
    <p:sldId id="297" r:id="rId29"/>
    <p:sldId id="298" r:id="rId30"/>
    <p:sldId id="299" r:id="rId31"/>
    <p:sldId id="300" r:id="rId32"/>
    <p:sldId id="301" r:id="rId33"/>
    <p:sldId id="302" r:id="rId34"/>
    <p:sldId id="326" r:id="rId35"/>
    <p:sldId id="308" r:id="rId36"/>
    <p:sldId id="307" r:id="rId37"/>
    <p:sldId id="309" r:id="rId38"/>
    <p:sldId id="310" r:id="rId39"/>
    <p:sldId id="328" r:id="rId40"/>
    <p:sldId id="329" r:id="rId41"/>
    <p:sldId id="330" r:id="rId42"/>
    <p:sldId id="331" r:id="rId43"/>
    <p:sldId id="332" r:id="rId44"/>
    <p:sldId id="333" r:id="rId45"/>
    <p:sldId id="334" r:id="rId46"/>
    <p:sldId id="341" r:id="rId47"/>
    <p:sldId id="342" r:id="rId48"/>
    <p:sldId id="311" r:id="rId49"/>
    <p:sldId id="312" r:id="rId50"/>
    <p:sldId id="313" r:id="rId51"/>
    <p:sldId id="314" r:id="rId52"/>
    <p:sldId id="327" r:id="rId53"/>
    <p:sldId id="315" r:id="rId54"/>
    <p:sldId id="316" r:id="rId55"/>
    <p:sldId id="325" r:id="rId56"/>
    <p:sldId id="335" r:id="rId57"/>
    <p:sldId id="336" r:id="rId58"/>
    <p:sldId id="337" r:id="rId59"/>
    <p:sldId id="338" r:id="rId60"/>
    <p:sldId id="340" r:id="rId61"/>
    <p:sldId id="317" r:id="rId62"/>
    <p:sldId id="319" r:id="rId63"/>
    <p:sldId id="318" r:id="rId64"/>
    <p:sldId id="355" r:id="rId65"/>
    <p:sldId id="356" r:id="rId66"/>
    <p:sldId id="357" r:id="rId67"/>
    <p:sldId id="358" r:id="rId68"/>
    <p:sldId id="359" r:id="rId69"/>
    <p:sldId id="360" r:id="rId70"/>
    <p:sldId id="361" r:id="rId71"/>
    <p:sldId id="320" r:id="rId72"/>
    <p:sldId id="321" r:id="rId73"/>
    <p:sldId id="322" r:id="rId74"/>
    <p:sldId id="339" r:id="rId75"/>
    <p:sldId id="344" r:id="rId76"/>
    <p:sldId id="343" r:id="rId77"/>
    <p:sldId id="350" r:id="rId78"/>
    <p:sldId id="352" r:id="rId79"/>
    <p:sldId id="353" r:id="rId80"/>
    <p:sldId id="354" r:id="rId81"/>
    <p:sldId id="347" r:id="rId82"/>
    <p:sldId id="348" r:id="rId83"/>
    <p:sldId id="362" r:id="rId84"/>
    <p:sldId id="363" r:id="rId85"/>
    <p:sldId id="349" r:id="rId86"/>
    <p:sldId id="364" r:id="rId87"/>
    <p:sldId id="373" r:id="rId88"/>
    <p:sldId id="351" r:id="rId89"/>
    <p:sldId id="365" r:id="rId90"/>
    <p:sldId id="366" r:id="rId91"/>
    <p:sldId id="367" r:id="rId92"/>
    <p:sldId id="368" r:id="rId93"/>
    <p:sldId id="369" r:id="rId94"/>
    <p:sldId id="370" r:id="rId95"/>
    <p:sldId id="371" r:id="rId96"/>
    <p:sldId id="372" r:id="rId97"/>
    <p:sldId id="374" r:id="rId98"/>
    <p:sldId id="375" r:id="rId99"/>
    <p:sldId id="376" r:id="rId100"/>
    <p:sldId id="383" r:id="rId101"/>
    <p:sldId id="377" r:id="rId102"/>
    <p:sldId id="378" r:id="rId103"/>
    <p:sldId id="379" r:id="rId104"/>
    <p:sldId id="380" r:id="rId105"/>
    <p:sldId id="381" r:id="rId106"/>
    <p:sldId id="384" r:id="rId107"/>
    <p:sldId id="382" r:id="rId108"/>
    <p:sldId id="385" r:id="rId109"/>
    <p:sldId id="386" r:id="rId110"/>
    <p:sldId id="387" r:id="rId111"/>
    <p:sldId id="388" r:id="rId1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4" roundtripDataSignature="AMtx7mjxhCnPB+hC+ZLB0vlmK4JoRoHy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798" autoAdjust="0"/>
  </p:normalViewPr>
  <p:slideViewPr>
    <p:cSldViewPr snapToGrid="0">
      <p:cViewPr varScale="1">
        <p:scale>
          <a:sx n="85" d="100"/>
          <a:sy n="85"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9T07:10:01.252"/>
    </inkml:context>
    <inkml:brush xml:id="br0">
      <inkml:brushProperty name="width" value="0.035" units="cm"/>
      <inkml:brushProperty name="height" value="0.035" units="cm"/>
    </inkml:brush>
  </inkml:definitions>
  <inkml:trace contextRef="#ctx0" brushRef="#br0">13 0 772,'-2'10'716,"-1"-2"-428,3 5-268,-2-3-156,2 3-96,-3-3-36,3 0 4,0 3 24,0 0 32,0 2 28,0-2 56,-2 0 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3831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9765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3" name="Google Shape;3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6" name="Google Shape;3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c95a3a2bc1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g2c95a3a2bc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68392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not the whole picture. We have used values which are constant. However we need to learn something about these matrices.</a:t>
            </a:r>
            <a:endParaRPr lang="en-IN" dirty="0"/>
          </a:p>
        </p:txBody>
      </p:sp>
    </p:spTree>
    <p:extLst>
      <p:ext uri="{BB962C8B-B14F-4D97-AF65-F5344CB8AC3E}">
        <p14:creationId xmlns:p14="http://schemas.microsoft.com/office/powerpoint/2010/main" val="276997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9224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20"/>
        <p:cNvGrpSpPr/>
        <p:nvPr/>
      </p:nvGrpSpPr>
      <p:grpSpPr>
        <a:xfrm>
          <a:off x="0" y="0"/>
          <a:ext cx="0" cy="0"/>
          <a:chOff x="0" y="0"/>
          <a:chExt cx="0" cy="0"/>
        </a:xfrm>
      </p:grpSpPr>
      <p:pic>
        <p:nvPicPr>
          <p:cNvPr id="2" name="Google Shape;28;p19">
            <a:extLst>
              <a:ext uri="{FF2B5EF4-FFF2-40B4-BE49-F238E27FC236}">
                <a16:creationId xmlns:a16="http://schemas.microsoft.com/office/drawing/2014/main" id="{BA8B6024-7B09-5931-DAC5-DFA648AA9B3D}"/>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22" name="Google Shape;22;p18"/>
          <p:cNvSpPr txBox="1">
            <a:spLocks noGrp="1"/>
          </p:cNvSpPr>
          <p:nvPr>
            <p:ph type="body" idx="1"/>
          </p:nvPr>
        </p:nvSpPr>
        <p:spPr>
          <a:xfrm>
            <a:off x="838200" y="332509"/>
            <a:ext cx="10515600" cy="584445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3" name="Google Shape;2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pic>
        <p:nvPicPr>
          <p:cNvPr id="2" name="Google Shape;28;p19">
            <a:extLst>
              <a:ext uri="{FF2B5EF4-FFF2-40B4-BE49-F238E27FC236}">
                <a16:creationId xmlns:a16="http://schemas.microsoft.com/office/drawing/2014/main" id="{7101963D-7018-74C9-3719-D367001B360C}"/>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77" name="Google Shape;77;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pic>
        <p:nvPicPr>
          <p:cNvPr id="2" name="Google Shape;28;p19">
            <a:extLst>
              <a:ext uri="{FF2B5EF4-FFF2-40B4-BE49-F238E27FC236}">
                <a16:creationId xmlns:a16="http://schemas.microsoft.com/office/drawing/2014/main" id="{1846222B-2893-B398-0829-77D106075BE0}"/>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pic>
        <p:nvPicPr>
          <p:cNvPr id="2" name="Google Shape;28;p19">
            <a:extLst>
              <a:ext uri="{FF2B5EF4-FFF2-40B4-BE49-F238E27FC236}">
                <a16:creationId xmlns:a16="http://schemas.microsoft.com/office/drawing/2014/main" id="{F7206C32-541E-6536-95FE-610B42FD9F23}"/>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16" name="Google Shape;1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pic>
        <p:nvPicPr>
          <p:cNvPr id="2" name="Google Shape;28;p19">
            <a:extLst>
              <a:ext uri="{FF2B5EF4-FFF2-40B4-BE49-F238E27FC236}">
                <a16:creationId xmlns:a16="http://schemas.microsoft.com/office/drawing/2014/main" id="{E206925F-89DF-62D9-0BC1-0A996B959B6A}"/>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35" name="Google Shape;35;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pic>
        <p:nvPicPr>
          <p:cNvPr id="2" name="Google Shape;28;p19">
            <a:extLst>
              <a:ext uri="{FF2B5EF4-FFF2-40B4-BE49-F238E27FC236}">
                <a16:creationId xmlns:a16="http://schemas.microsoft.com/office/drawing/2014/main" id="{B1ECA35C-EFB3-A98F-A87D-9B85ABB21E93}"/>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pic>
        <p:nvPicPr>
          <p:cNvPr id="2" name="Google Shape;28;p19">
            <a:extLst>
              <a:ext uri="{FF2B5EF4-FFF2-40B4-BE49-F238E27FC236}">
                <a16:creationId xmlns:a16="http://schemas.microsoft.com/office/drawing/2014/main" id="{E3EE0298-73D9-D293-12DA-45F157ADAFEB}"/>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48" name="Google Shape;48;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pic>
        <p:nvPicPr>
          <p:cNvPr id="2" name="Google Shape;28;p19">
            <a:extLst>
              <a:ext uri="{FF2B5EF4-FFF2-40B4-BE49-F238E27FC236}">
                <a16:creationId xmlns:a16="http://schemas.microsoft.com/office/drawing/2014/main" id="{3CF433D4-E4B4-A3C0-74B5-EFF45934D162}"/>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57" name="Google Shape;57;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2" name="Google Shape;28;p19">
            <a:extLst>
              <a:ext uri="{FF2B5EF4-FFF2-40B4-BE49-F238E27FC236}">
                <a16:creationId xmlns:a16="http://schemas.microsoft.com/office/drawing/2014/main" id="{37F7A860-67C1-77FC-455B-2BD51A74DF7E}"/>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64" name="Google Shape;64;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4"/>
          <p:cNvSpPr>
            <a:spLocks noGrp="1"/>
          </p:cNvSpPr>
          <p:nvPr>
            <p:ph type="pic" idx="2"/>
          </p:nvPr>
        </p:nvSpPr>
        <p:spPr>
          <a:xfrm>
            <a:off x="5183188" y="987425"/>
            <a:ext cx="6172200" cy="4873625"/>
          </a:xfrm>
          <a:prstGeom prst="rect">
            <a:avLst/>
          </a:prstGeom>
          <a:noFill/>
          <a:ln>
            <a:noFill/>
          </a:ln>
        </p:spPr>
      </p:sp>
      <p:sp>
        <p:nvSpPr>
          <p:cNvPr id="66" name="Google Shape;66;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pic>
        <p:nvPicPr>
          <p:cNvPr id="2" name="Google Shape;28;p19">
            <a:extLst>
              <a:ext uri="{FF2B5EF4-FFF2-40B4-BE49-F238E27FC236}">
                <a16:creationId xmlns:a16="http://schemas.microsoft.com/office/drawing/2014/main" id="{FF03AD76-D695-AAC0-CA52-DF2A2D87821B}"/>
              </a:ext>
            </a:extLst>
          </p:cNvPr>
          <p:cNvPicPr preferRelativeResize="0"/>
          <p:nvPr userDrawn="1"/>
        </p:nvPicPr>
        <p:blipFill rotWithShape="1">
          <a:blip r:embed="rId2">
            <a:alphaModFix/>
          </a:blip>
          <a:srcRect/>
          <a:stretch/>
        </p:blipFill>
        <p:spPr>
          <a:xfrm>
            <a:off x="-7620" y="0"/>
            <a:ext cx="12199620" cy="6865619"/>
          </a:xfrm>
          <a:prstGeom prst="rect">
            <a:avLst/>
          </a:prstGeom>
          <a:noFill/>
          <a:ln>
            <a:noFill/>
          </a:ln>
        </p:spPr>
      </p:pic>
      <p:sp>
        <p:nvSpPr>
          <p:cNvPr id="71" name="Google Shape;7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hyperlink" Target="https://colab.research.google.com/drive/1hXIQ77A4TYS4y3UthWF-Ci7V7vVUoxmQ?usp=sharing&amp;ref=ghost.oxen.ai#scrollTo=twSVFOM9SopW"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hyperlink" Target="https://bbycroft.net/llm"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Dao-AILab/flash-attention"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hyperlink" Target="https://www.youtube.com/watch?v=zxQyTK8quyY" TargetMode="External"/><Relationship Id="rId3" Type="http://schemas.openxmlformats.org/officeDocument/2006/relationships/hyperlink" Target="https://proceedings.neurips.cc/paper/2017/file/3f5ee243547dee91fbd053c1c4a845aa-Paper.pdf" TargetMode="External"/><Relationship Id="rId7" Type="http://schemas.openxmlformats.org/officeDocument/2006/relationships/hyperlink" Target="https://www.youtube.com/watch?v=bCz4OMemCcA" TargetMode="External"/><Relationship Id="rId2" Type="http://schemas.openxmlformats.org/officeDocument/2006/relationships/hyperlink" Target="https://github.com/jessevig/bertviz?ref=ghost.oxen.ai" TargetMode="External"/><Relationship Id="rId1" Type="http://schemas.openxmlformats.org/officeDocument/2006/relationships/slideLayout" Target="../slideLayouts/slideLayout1.xml"/><Relationship Id="rId6" Type="http://schemas.openxmlformats.org/officeDocument/2006/relationships/hyperlink" Target="https://www.youtube.com/watch?v=UPtG_38Oq8o" TargetMode="External"/><Relationship Id="rId5" Type="http://schemas.openxmlformats.org/officeDocument/2006/relationships/hyperlink" Target="https://deeplearning.cs.cmu.edu/F23/document/slides/lec19.transformersLLMs.pdf" TargetMode="External"/><Relationship Id="rId4" Type="http://schemas.openxmlformats.org/officeDocument/2006/relationships/hyperlink" Target="https://cs231n.stanford.edu/slides/2022/lecture_11_ruohan.pdf"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www.youtube.com/watch?v=kCc8FmEb1nY" TargetMode="Externa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2"/>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87" name="Google Shape;87;p2"/>
          <p:cNvSpPr txBox="1"/>
          <p:nvPr/>
        </p:nvSpPr>
        <p:spPr>
          <a:xfrm>
            <a:off x="349097" y="2678605"/>
            <a:ext cx="8972456" cy="848935"/>
          </a:xfrm>
          <a:prstGeom prst="rect">
            <a:avLst/>
          </a:prstGeom>
          <a:noFill/>
          <a:ln>
            <a:noFill/>
          </a:ln>
        </p:spPr>
        <p:txBody>
          <a:bodyPr spcFirstLastPara="1" wrap="square" lIns="0" tIns="116825" rIns="0" bIns="0" anchor="t" anchorCtr="0">
            <a:spAutoFit/>
          </a:bodyPr>
          <a:lstStyle/>
          <a:p>
            <a:pPr marL="12700" marR="0" lvl="0" indent="0" algn="l" rtl="0">
              <a:lnSpc>
                <a:spcPct val="100000"/>
              </a:lnSpc>
              <a:spcBef>
                <a:spcPts val="910"/>
              </a:spcBef>
              <a:spcAft>
                <a:spcPts val="0"/>
              </a:spcAft>
              <a:buClr>
                <a:srgbClr val="000000"/>
              </a:buClr>
              <a:buSzPts val="4000"/>
              <a:buFont typeface="Arial"/>
              <a:buNone/>
            </a:pPr>
            <a:r>
              <a:rPr lang="en-US" sz="4000" b="1" dirty="0">
                <a:solidFill>
                  <a:srgbClr val="FFFFFF"/>
                </a:solidFill>
              </a:rPr>
              <a:t>Intro to Transformer Architecture</a:t>
            </a:r>
            <a:endParaRPr sz="4000" b="0" i="0" u="none" strike="noStrike" cap="none" dirty="0">
              <a:solidFill>
                <a:schemeClr val="dk1"/>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9246107" y="353568"/>
            <a:ext cx="2781300" cy="6233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10" name="Google Shape;310;p8"/>
          <p:cNvPicPr preferRelativeResize="0"/>
          <p:nvPr/>
        </p:nvPicPr>
        <p:blipFill rotWithShape="1">
          <a:blip r:embed="rId3">
            <a:alphaModFix/>
          </a:blip>
          <a:srcRect/>
          <a:stretch/>
        </p:blipFill>
        <p:spPr>
          <a:xfrm>
            <a:off x="9663683" y="240791"/>
            <a:ext cx="2261616" cy="507491"/>
          </a:xfrm>
          <a:prstGeom prst="rect">
            <a:avLst/>
          </a:prstGeom>
          <a:noFill/>
          <a:ln>
            <a:noFill/>
          </a:ln>
        </p:spPr>
      </p:pic>
      <p:sp>
        <p:nvSpPr>
          <p:cNvPr id="3" name="Title 2">
            <a:extLst>
              <a:ext uri="{FF2B5EF4-FFF2-40B4-BE49-F238E27FC236}">
                <a16:creationId xmlns:a16="http://schemas.microsoft.com/office/drawing/2014/main" id="{6D66136C-D1EE-B2DD-FE55-C0ACFDD602AA}"/>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CDBFAF08-F2AE-A0A5-A691-20BEC913C592}"/>
              </a:ext>
            </a:extLst>
          </p:cNvPr>
          <p:cNvPicPr>
            <a:picLocks noChangeAspect="1"/>
          </p:cNvPicPr>
          <p:nvPr/>
        </p:nvPicPr>
        <p:blipFill>
          <a:blip r:embed="rId4"/>
          <a:stretch>
            <a:fillRect/>
          </a:stretch>
        </p:blipFill>
        <p:spPr>
          <a:xfrm>
            <a:off x="70850" y="0"/>
            <a:ext cx="12050300" cy="68580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C2E3B-7DFF-C2DD-A13E-53B9D1326700}"/>
              </a:ext>
            </a:extLst>
          </p:cNvPr>
          <p:cNvPicPr>
            <a:picLocks noChangeAspect="1"/>
          </p:cNvPicPr>
          <p:nvPr/>
        </p:nvPicPr>
        <p:blipFill>
          <a:blip r:embed="rId2"/>
          <a:stretch>
            <a:fillRect/>
          </a:stretch>
        </p:blipFill>
        <p:spPr>
          <a:xfrm>
            <a:off x="0" y="834863"/>
            <a:ext cx="8274424" cy="3521160"/>
          </a:xfrm>
          <a:prstGeom prst="rect">
            <a:avLst/>
          </a:prstGeom>
        </p:spPr>
      </p:pic>
      <p:pic>
        <p:nvPicPr>
          <p:cNvPr id="5" name="Picture 4">
            <a:extLst>
              <a:ext uri="{FF2B5EF4-FFF2-40B4-BE49-F238E27FC236}">
                <a16:creationId xmlns:a16="http://schemas.microsoft.com/office/drawing/2014/main" id="{F2D828B2-2F90-567B-E149-F877D6A9F30B}"/>
              </a:ext>
            </a:extLst>
          </p:cNvPr>
          <p:cNvPicPr>
            <a:picLocks noChangeAspect="1"/>
          </p:cNvPicPr>
          <p:nvPr/>
        </p:nvPicPr>
        <p:blipFill>
          <a:blip r:embed="rId3"/>
          <a:stretch>
            <a:fillRect/>
          </a:stretch>
        </p:blipFill>
        <p:spPr>
          <a:xfrm>
            <a:off x="7427552" y="0"/>
            <a:ext cx="4508660" cy="6858000"/>
          </a:xfrm>
          <a:prstGeom prst="rect">
            <a:avLst/>
          </a:prstGeom>
        </p:spPr>
      </p:pic>
    </p:spTree>
    <p:extLst>
      <p:ext uri="{BB962C8B-B14F-4D97-AF65-F5344CB8AC3E}">
        <p14:creationId xmlns:p14="http://schemas.microsoft.com/office/powerpoint/2010/main" val="2122019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803A84-0E29-2355-3538-75E490369F52}"/>
              </a:ext>
            </a:extLst>
          </p:cNvPr>
          <p:cNvSpPr>
            <a:spLocks noGrp="1"/>
          </p:cNvSpPr>
          <p:nvPr>
            <p:ph type="body" idx="1"/>
          </p:nvPr>
        </p:nvSpPr>
        <p:spPr>
          <a:xfrm>
            <a:off x="838200" y="5307105"/>
            <a:ext cx="10515600" cy="869857"/>
          </a:xfrm>
        </p:spPr>
        <p:txBody>
          <a:bodyPr/>
          <a:lstStyle/>
          <a:p>
            <a:endParaRPr lang="en-IN" dirty="0"/>
          </a:p>
        </p:txBody>
      </p:sp>
      <p:pic>
        <p:nvPicPr>
          <p:cNvPr id="6" name="Picture 5" descr="A diagram of a quality control system&#10;&#10;Description automatically generated">
            <a:extLst>
              <a:ext uri="{FF2B5EF4-FFF2-40B4-BE49-F238E27FC236}">
                <a16:creationId xmlns:a16="http://schemas.microsoft.com/office/drawing/2014/main" id="{0CED6992-8748-BC6D-69BF-49BDCBD31B9A}"/>
              </a:ext>
            </a:extLst>
          </p:cNvPr>
          <p:cNvPicPr>
            <a:picLocks noChangeAspect="1"/>
          </p:cNvPicPr>
          <p:nvPr/>
        </p:nvPicPr>
        <p:blipFill>
          <a:blip r:embed="rId2"/>
          <a:stretch>
            <a:fillRect/>
          </a:stretch>
        </p:blipFill>
        <p:spPr>
          <a:xfrm>
            <a:off x="448235" y="618285"/>
            <a:ext cx="5351930" cy="3185436"/>
          </a:xfrm>
          <a:prstGeom prst="rect">
            <a:avLst/>
          </a:prstGeom>
        </p:spPr>
      </p:pic>
      <p:pic>
        <p:nvPicPr>
          <p:cNvPr id="7" name="Picture 6" descr="A diagram of integrity&#10;&#10;Description automatically generated">
            <a:extLst>
              <a:ext uri="{FF2B5EF4-FFF2-40B4-BE49-F238E27FC236}">
                <a16:creationId xmlns:a16="http://schemas.microsoft.com/office/drawing/2014/main" id="{4BE1319D-1808-B959-7BFA-E95583ADB93B}"/>
              </a:ext>
            </a:extLst>
          </p:cNvPr>
          <p:cNvPicPr>
            <a:picLocks noChangeAspect="1"/>
          </p:cNvPicPr>
          <p:nvPr/>
        </p:nvPicPr>
        <p:blipFill>
          <a:blip r:embed="rId3"/>
          <a:stretch>
            <a:fillRect/>
          </a:stretch>
        </p:blipFill>
        <p:spPr>
          <a:xfrm>
            <a:off x="6391837" y="618285"/>
            <a:ext cx="5095303" cy="3185436"/>
          </a:xfrm>
          <a:prstGeom prst="rect">
            <a:avLst/>
          </a:prstGeom>
        </p:spPr>
      </p:pic>
    </p:spTree>
    <p:extLst>
      <p:ext uri="{BB962C8B-B14F-4D97-AF65-F5344CB8AC3E}">
        <p14:creationId xmlns:p14="http://schemas.microsoft.com/office/powerpoint/2010/main" val="4026766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D64E8E-AFB6-8AF4-3746-E3D752267572}"/>
              </a:ext>
            </a:extLst>
          </p:cNvPr>
          <p:cNvSpPr>
            <a:spLocks noGrp="1"/>
          </p:cNvSpPr>
          <p:nvPr>
            <p:ph type="body" idx="1"/>
          </p:nvPr>
        </p:nvSpPr>
        <p:spPr>
          <a:xfrm>
            <a:off x="838200" y="5082987"/>
            <a:ext cx="10515600" cy="1093975"/>
          </a:xfrm>
        </p:spPr>
        <p:txBody>
          <a:bodyPr/>
          <a:lstStyle/>
          <a:p>
            <a:endParaRPr lang="en-IN" dirty="0"/>
          </a:p>
        </p:txBody>
      </p:sp>
      <p:pic>
        <p:nvPicPr>
          <p:cNvPr id="6" name="Picture 5">
            <a:extLst>
              <a:ext uri="{FF2B5EF4-FFF2-40B4-BE49-F238E27FC236}">
                <a16:creationId xmlns:a16="http://schemas.microsoft.com/office/drawing/2014/main" id="{86A07F7F-6308-D400-07BD-912C28EEBFFC}"/>
              </a:ext>
            </a:extLst>
          </p:cNvPr>
          <p:cNvPicPr>
            <a:picLocks noChangeAspect="1"/>
          </p:cNvPicPr>
          <p:nvPr/>
        </p:nvPicPr>
        <p:blipFill>
          <a:blip r:embed="rId2"/>
          <a:stretch>
            <a:fillRect/>
          </a:stretch>
        </p:blipFill>
        <p:spPr>
          <a:xfrm>
            <a:off x="570635" y="386902"/>
            <a:ext cx="4363059" cy="3753374"/>
          </a:xfrm>
          <a:prstGeom prst="rect">
            <a:avLst/>
          </a:prstGeom>
        </p:spPr>
      </p:pic>
      <p:pic>
        <p:nvPicPr>
          <p:cNvPr id="8" name="Picture 7" descr="A diagram of a privacy system&#10;&#10;Description automatically generated">
            <a:extLst>
              <a:ext uri="{FF2B5EF4-FFF2-40B4-BE49-F238E27FC236}">
                <a16:creationId xmlns:a16="http://schemas.microsoft.com/office/drawing/2014/main" id="{F5C3536F-9638-A817-0891-AEF06892BF9A}"/>
              </a:ext>
            </a:extLst>
          </p:cNvPr>
          <p:cNvPicPr>
            <a:picLocks noChangeAspect="1"/>
          </p:cNvPicPr>
          <p:nvPr/>
        </p:nvPicPr>
        <p:blipFill>
          <a:blip r:embed="rId3"/>
          <a:stretch>
            <a:fillRect/>
          </a:stretch>
        </p:blipFill>
        <p:spPr>
          <a:xfrm>
            <a:off x="5381482" y="386902"/>
            <a:ext cx="6398142" cy="3792414"/>
          </a:xfrm>
          <a:prstGeom prst="rect">
            <a:avLst/>
          </a:prstGeom>
        </p:spPr>
      </p:pic>
    </p:spTree>
    <p:extLst>
      <p:ext uri="{BB962C8B-B14F-4D97-AF65-F5344CB8AC3E}">
        <p14:creationId xmlns:p14="http://schemas.microsoft.com/office/powerpoint/2010/main" val="3065367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4206E-B003-D689-6CB4-182D2F06B62D}"/>
              </a:ext>
            </a:extLst>
          </p:cNvPr>
          <p:cNvSpPr>
            <a:spLocks noGrp="1"/>
          </p:cNvSpPr>
          <p:nvPr>
            <p:ph type="body" idx="1"/>
          </p:nvPr>
        </p:nvSpPr>
        <p:spPr>
          <a:xfrm>
            <a:off x="838199" y="1766047"/>
            <a:ext cx="4935071" cy="4410916"/>
          </a:xfrm>
        </p:spPr>
        <p:txBody>
          <a:bodyPr>
            <a:normAutofit fontScale="62500" lnSpcReduction="20000"/>
          </a:bodyPr>
          <a:lstStyle/>
          <a:p>
            <a:pPr marL="114300" indent="0">
              <a:buNone/>
            </a:pPr>
            <a:r>
              <a:rPr lang="en-US" b="1" dirty="0"/>
              <a:t>Alignment via model instructions</a:t>
            </a:r>
          </a:p>
          <a:p>
            <a:r>
              <a:rPr lang="en-US" dirty="0"/>
              <a:t>LLM behaviors are aligned at inference time through instructions that are pre-pended to the model’s input and context.</a:t>
            </a:r>
          </a:p>
          <a:p>
            <a:r>
              <a:rPr lang="en-US" dirty="0"/>
              <a:t>These instructions comprise a natural language description of the model’s application-specific use case (e.g., “You are a helpful financial assistant that responds gracefully and concisely....”).</a:t>
            </a:r>
          </a:p>
          <a:p>
            <a:r>
              <a:rPr lang="en-US" dirty="0"/>
              <a:t>A JAILBREAK overrides this explicit alignment and other safeguards.</a:t>
            </a:r>
          </a:p>
          <a:p>
            <a:r>
              <a:rPr lang="en-US" dirty="0"/>
              <a:t>Since these prompts have been carefully crafted through prompt engineering, a PROMPT EXTRACTION attack may attempt to steal these system instructions.</a:t>
            </a:r>
          </a:p>
          <a:p>
            <a:r>
              <a:rPr lang="en-US" dirty="0"/>
              <a:t>These attacks are also relevant to multimodal and text-to-image models.</a:t>
            </a:r>
            <a:endParaRPr lang="en-IN" dirty="0"/>
          </a:p>
        </p:txBody>
      </p:sp>
      <p:sp>
        <p:nvSpPr>
          <p:cNvPr id="3" name="TextBox 2">
            <a:extLst>
              <a:ext uri="{FF2B5EF4-FFF2-40B4-BE49-F238E27FC236}">
                <a16:creationId xmlns:a16="http://schemas.microsoft.com/office/drawing/2014/main" id="{72353B2C-F76A-C9EA-8FDB-E11563514B27}"/>
              </a:ext>
            </a:extLst>
          </p:cNvPr>
          <p:cNvSpPr txBox="1"/>
          <p:nvPr/>
        </p:nvSpPr>
        <p:spPr>
          <a:xfrm>
            <a:off x="6894081" y="209932"/>
            <a:ext cx="4976042"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Points of vulnerability</a:t>
            </a:r>
            <a:endParaRPr lang="en-IN" sz="3600" dirty="0">
              <a:latin typeface="Aharoni" panose="020F0502020204030204" pitchFamily="2" charset="-79"/>
              <a:cs typeface="Aharoni" panose="020F0502020204030204" pitchFamily="2" charset="-79"/>
            </a:endParaRPr>
          </a:p>
        </p:txBody>
      </p:sp>
      <p:sp>
        <p:nvSpPr>
          <p:cNvPr id="4" name="Text Placeholder 1">
            <a:extLst>
              <a:ext uri="{FF2B5EF4-FFF2-40B4-BE49-F238E27FC236}">
                <a16:creationId xmlns:a16="http://schemas.microsoft.com/office/drawing/2014/main" id="{617679E9-DEBC-3457-37BF-BFF3CB6F7081}"/>
              </a:ext>
            </a:extLst>
          </p:cNvPr>
          <p:cNvSpPr txBox="1">
            <a:spLocks/>
          </p:cNvSpPr>
          <p:nvPr/>
        </p:nvSpPr>
        <p:spPr>
          <a:xfrm>
            <a:off x="7077895" y="1622610"/>
            <a:ext cx="5028942" cy="44109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1800" b="1" dirty="0"/>
              <a:t>Contextual</a:t>
            </a:r>
            <a:r>
              <a:rPr lang="en-US" dirty="0"/>
              <a:t> </a:t>
            </a:r>
            <a:r>
              <a:rPr lang="en-US" sz="1800" b="1" dirty="0"/>
              <a:t>few-shot learning</a:t>
            </a:r>
          </a:p>
          <a:p>
            <a:pPr marL="114300" indent="0">
              <a:buNone/>
            </a:pPr>
            <a:r>
              <a:rPr lang="en-US" sz="1800" dirty="0"/>
              <a:t>• Since LLMs are autoregressive predictors, their performance in applications can be improved by providing examples of the inputs and outputs expected for the application.</a:t>
            </a:r>
          </a:p>
          <a:p>
            <a:pPr marL="114300" indent="0">
              <a:buNone/>
            </a:pPr>
            <a:r>
              <a:rPr lang="en-US" sz="1800" dirty="0"/>
              <a:t>• These examples are provided in the model’s context that is prepended to the user query before evaluation by the LLM.</a:t>
            </a:r>
          </a:p>
          <a:p>
            <a:pPr marL="114300" indent="0">
              <a:buNone/>
            </a:pPr>
            <a:r>
              <a:rPr lang="en-US" sz="1800" dirty="0"/>
              <a:t>• This allows the model to more naturally complete the autoregressive tasks.</a:t>
            </a:r>
            <a:endParaRPr lang="en-IN" sz="1800" dirty="0"/>
          </a:p>
        </p:txBody>
      </p:sp>
    </p:spTree>
    <p:extLst>
      <p:ext uri="{BB962C8B-B14F-4D97-AF65-F5344CB8AC3E}">
        <p14:creationId xmlns:p14="http://schemas.microsoft.com/office/powerpoint/2010/main" val="5720212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4206E-B003-D689-6CB4-182D2F06B62D}"/>
              </a:ext>
            </a:extLst>
          </p:cNvPr>
          <p:cNvSpPr>
            <a:spLocks noGrp="1"/>
          </p:cNvSpPr>
          <p:nvPr>
            <p:ph type="body" idx="1"/>
          </p:nvPr>
        </p:nvSpPr>
        <p:spPr>
          <a:xfrm>
            <a:off x="838199" y="1766047"/>
            <a:ext cx="4935071" cy="4410916"/>
          </a:xfrm>
        </p:spPr>
        <p:txBody>
          <a:bodyPr>
            <a:normAutofit fontScale="70000" lnSpcReduction="20000"/>
          </a:bodyPr>
          <a:lstStyle/>
          <a:p>
            <a:pPr marL="114300" indent="0">
              <a:buNone/>
            </a:pPr>
            <a:r>
              <a:rPr lang="en-US" b="1" dirty="0"/>
              <a:t>Runtime data ingestion</a:t>
            </a:r>
          </a:p>
          <a:p>
            <a:r>
              <a:rPr lang="en-US" dirty="0"/>
              <a:t>In RETRIEVAL AUGMENTED GENERATION applications, context is crafted at runtime in a query-dependent way.</a:t>
            </a:r>
          </a:p>
          <a:p>
            <a:r>
              <a:rPr lang="en-US" dirty="0"/>
              <a:t>The context is populated from external data sources (e.g., documents, web pages, etc.) that are to be summarized as part of the application.</a:t>
            </a:r>
          </a:p>
          <a:p>
            <a:r>
              <a:rPr lang="en-US" dirty="0"/>
              <a:t>INDIRECT PROMPT INJECTION attacks depend on the attacker's ability to modify the context using outside sources of information.</a:t>
            </a:r>
          </a:p>
          <a:p>
            <a:r>
              <a:rPr lang="en-US" dirty="0"/>
              <a:t>These outside sources of information are ingested by the system, even if not directly by the user.</a:t>
            </a:r>
            <a:endParaRPr lang="en-IN" dirty="0"/>
          </a:p>
        </p:txBody>
      </p:sp>
      <p:sp>
        <p:nvSpPr>
          <p:cNvPr id="3" name="TextBox 2">
            <a:extLst>
              <a:ext uri="{FF2B5EF4-FFF2-40B4-BE49-F238E27FC236}">
                <a16:creationId xmlns:a16="http://schemas.microsoft.com/office/drawing/2014/main" id="{72353B2C-F76A-C9EA-8FDB-E11563514B27}"/>
              </a:ext>
            </a:extLst>
          </p:cNvPr>
          <p:cNvSpPr txBox="1"/>
          <p:nvPr/>
        </p:nvSpPr>
        <p:spPr>
          <a:xfrm>
            <a:off x="6841181" y="209932"/>
            <a:ext cx="5028942"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Points of vulnerability</a:t>
            </a:r>
            <a:endParaRPr lang="en-IN" sz="3600" dirty="0">
              <a:latin typeface="Aharoni" panose="020F0502020204030204" pitchFamily="2" charset="-79"/>
              <a:cs typeface="Aharoni" panose="020F0502020204030204" pitchFamily="2" charset="-79"/>
            </a:endParaRPr>
          </a:p>
        </p:txBody>
      </p:sp>
      <p:sp>
        <p:nvSpPr>
          <p:cNvPr id="4" name="Text Placeholder 1">
            <a:extLst>
              <a:ext uri="{FF2B5EF4-FFF2-40B4-BE49-F238E27FC236}">
                <a16:creationId xmlns:a16="http://schemas.microsoft.com/office/drawing/2014/main" id="{617679E9-DEBC-3457-37BF-BFF3CB6F7081}"/>
              </a:ext>
            </a:extLst>
          </p:cNvPr>
          <p:cNvSpPr txBox="1">
            <a:spLocks/>
          </p:cNvSpPr>
          <p:nvPr/>
        </p:nvSpPr>
        <p:spPr>
          <a:xfrm>
            <a:off x="7077895" y="1622610"/>
            <a:ext cx="5028942" cy="44109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1800" b="1" dirty="0"/>
              <a:t>Output Handling</a:t>
            </a:r>
          </a:p>
          <a:p>
            <a:r>
              <a:rPr lang="en-US" sz="1800" dirty="0"/>
              <a:t>The output of an LLM may be used to populate an element on a web-page or to construct a command. </a:t>
            </a:r>
          </a:p>
          <a:p>
            <a:r>
              <a:rPr lang="en-IN" sz="1800" dirty="0"/>
              <a:t>E.g.: Text-to-Python LLM model contains sneaky code which deletes your files or makes unauthorized access to files. </a:t>
            </a:r>
          </a:p>
        </p:txBody>
      </p:sp>
    </p:spTree>
    <p:extLst>
      <p:ext uri="{BB962C8B-B14F-4D97-AF65-F5344CB8AC3E}">
        <p14:creationId xmlns:p14="http://schemas.microsoft.com/office/powerpoint/2010/main" val="21248168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4206E-B003-D689-6CB4-182D2F06B62D}"/>
              </a:ext>
            </a:extLst>
          </p:cNvPr>
          <p:cNvSpPr>
            <a:spLocks noGrp="1"/>
          </p:cNvSpPr>
          <p:nvPr>
            <p:ph type="body" idx="1"/>
          </p:nvPr>
        </p:nvSpPr>
        <p:spPr>
          <a:xfrm>
            <a:off x="838199" y="1766047"/>
            <a:ext cx="4935071" cy="4410916"/>
          </a:xfrm>
        </p:spPr>
        <p:txBody>
          <a:bodyPr>
            <a:normAutofit fontScale="92500" lnSpcReduction="20000"/>
          </a:bodyPr>
          <a:lstStyle/>
          <a:p>
            <a:pPr marL="114300" indent="0">
              <a:buNone/>
            </a:pPr>
            <a:r>
              <a:rPr lang="en-US" b="1" dirty="0"/>
              <a:t>Agents</a:t>
            </a:r>
          </a:p>
          <a:p>
            <a:r>
              <a:rPr lang="en-US" dirty="0"/>
              <a:t>Plugins, functions, agents, and other concepts rely on processing the output of the LLM to perform some additional task.</a:t>
            </a:r>
          </a:p>
          <a:p>
            <a:r>
              <a:rPr lang="en-US" dirty="0"/>
              <a:t>They provide additional context to its input.</a:t>
            </a:r>
          </a:p>
          <a:p>
            <a:r>
              <a:rPr lang="en-US" dirty="0"/>
              <a:t>In some cases, the LLM selects from among an appropriate set of these external dependencies based on a configuration provided in natural language.</a:t>
            </a:r>
            <a:endParaRPr lang="en-IN" dirty="0"/>
          </a:p>
        </p:txBody>
      </p:sp>
      <p:sp>
        <p:nvSpPr>
          <p:cNvPr id="3" name="TextBox 2">
            <a:extLst>
              <a:ext uri="{FF2B5EF4-FFF2-40B4-BE49-F238E27FC236}">
                <a16:creationId xmlns:a16="http://schemas.microsoft.com/office/drawing/2014/main" id="{72353B2C-F76A-C9EA-8FDB-E11563514B27}"/>
              </a:ext>
            </a:extLst>
          </p:cNvPr>
          <p:cNvSpPr txBox="1"/>
          <p:nvPr/>
        </p:nvSpPr>
        <p:spPr>
          <a:xfrm>
            <a:off x="6841181" y="209932"/>
            <a:ext cx="5028942"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Points of vulnerability</a:t>
            </a:r>
            <a:endParaRPr lang="en-IN" sz="3600" dirty="0">
              <a:latin typeface="Aharoni" panose="020F0502020204030204" pitchFamily="2" charset="-79"/>
              <a:cs typeface="Aharoni" panose="020F0502020204030204" pitchFamily="2" charset="-79"/>
            </a:endParaRPr>
          </a:p>
        </p:txBody>
      </p:sp>
      <p:sp>
        <p:nvSpPr>
          <p:cNvPr id="5" name="Text Placeholder 1">
            <a:extLst>
              <a:ext uri="{FF2B5EF4-FFF2-40B4-BE49-F238E27FC236}">
                <a16:creationId xmlns:a16="http://schemas.microsoft.com/office/drawing/2014/main" id="{A53FFC20-F9D7-4308-728F-70D3587B0C72}"/>
              </a:ext>
            </a:extLst>
          </p:cNvPr>
          <p:cNvSpPr txBox="1">
            <a:spLocks/>
          </p:cNvSpPr>
          <p:nvPr/>
        </p:nvSpPr>
        <p:spPr>
          <a:xfrm>
            <a:off x="6096000" y="1622612"/>
            <a:ext cx="4935071" cy="44109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Model</a:t>
            </a:r>
          </a:p>
          <a:p>
            <a:r>
              <a:rPr lang="en-US" dirty="0"/>
              <a:t>Many ML projects begin by downloading an open-source </a:t>
            </a:r>
            <a:r>
              <a:rPr lang="en-US" dirty="0" err="1"/>
              <a:t>GenAI</a:t>
            </a:r>
            <a:r>
              <a:rPr lang="en-US" dirty="0"/>
              <a:t> model for use in a downstream application.</a:t>
            </a:r>
          </a:p>
          <a:p>
            <a:pPr marL="114300" indent="0">
              <a:buNone/>
            </a:pPr>
            <a:endParaRPr lang="en-US" dirty="0"/>
          </a:p>
          <a:p>
            <a:r>
              <a:rPr lang="en-US" dirty="0"/>
              <a:t>These models might introduce vulnerability.</a:t>
            </a:r>
            <a:endParaRPr lang="en-IN" dirty="0"/>
          </a:p>
        </p:txBody>
      </p:sp>
    </p:spTree>
    <p:extLst>
      <p:ext uri="{BB962C8B-B14F-4D97-AF65-F5344CB8AC3E}">
        <p14:creationId xmlns:p14="http://schemas.microsoft.com/office/powerpoint/2010/main" val="17580543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4206E-B003-D689-6CB4-182D2F06B62D}"/>
              </a:ext>
            </a:extLst>
          </p:cNvPr>
          <p:cNvSpPr>
            <a:spLocks noGrp="1"/>
          </p:cNvSpPr>
          <p:nvPr>
            <p:ph type="body" idx="1"/>
          </p:nvPr>
        </p:nvSpPr>
        <p:spPr>
          <a:xfrm>
            <a:off x="838199" y="1622612"/>
            <a:ext cx="4935071" cy="4957482"/>
          </a:xfrm>
        </p:spPr>
        <p:txBody>
          <a:bodyPr>
            <a:normAutofit fontScale="40000" lnSpcReduction="20000"/>
          </a:bodyPr>
          <a:lstStyle/>
          <a:p>
            <a:pPr marL="114300" indent="0">
              <a:buNone/>
            </a:pPr>
            <a:r>
              <a:rPr lang="en-US" sz="8600" b="1" dirty="0"/>
              <a:t>Dataset</a:t>
            </a:r>
            <a:endParaRPr lang="en-US" dirty="0"/>
          </a:p>
          <a:p>
            <a:r>
              <a:rPr lang="en-US" sz="4500" dirty="0"/>
              <a:t>The performance of language models scales with model size and dataset size and quality. Scaling laws indicate that training a 500 billion parameter model would require 11 trillion tokens of training data.</a:t>
            </a:r>
          </a:p>
          <a:p>
            <a:r>
              <a:rPr lang="en-US" sz="4500" dirty="0"/>
              <a:t>To meet these data requirements, </a:t>
            </a:r>
            <a:r>
              <a:rPr lang="en-US" sz="4500" dirty="0" err="1"/>
              <a:t>GenAI</a:t>
            </a:r>
            <a:r>
              <a:rPr lang="en-US" sz="4500" dirty="0"/>
              <a:t> foundation model developers often scrape data from a wider range of </a:t>
            </a:r>
            <a:r>
              <a:rPr lang="en-US" sz="4500" dirty="0" err="1"/>
              <a:t>uncurated</a:t>
            </a:r>
            <a:r>
              <a:rPr lang="en-US" sz="4500" dirty="0"/>
              <a:t> sources.</a:t>
            </a:r>
          </a:p>
          <a:p>
            <a:r>
              <a:rPr lang="en-US" sz="4500" dirty="0"/>
              <a:t>Dataset vulnerabilities: Dataset publishers only provide a list of URLs to constitute the dataset, which can lead to security risks: </a:t>
            </a:r>
            <a:r>
              <a:rPr lang="en-US" sz="4500" dirty="0" err="1"/>
              <a:t>i</a:t>
            </a:r>
            <a:r>
              <a:rPr lang="en-US" sz="4500" dirty="0"/>
              <a:t>) Domains serving those URLs can expire or be purchased. ii) Resources can be replaced by an attacker.</a:t>
            </a:r>
          </a:p>
          <a:p>
            <a:r>
              <a:rPr lang="en-US" sz="4500" dirty="0"/>
              <a:t>This can lead </a:t>
            </a:r>
            <a:r>
              <a:rPr lang="en-US" sz="4500" dirty="0" err="1"/>
              <a:t>toTARGETED</a:t>
            </a:r>
            <a:r>
              <a:rPr lang="en-US" sz="4500" dirty="0"/>
              <a:t> POISONING ATTACKS, BACKDOOR POISONING ATTACKS, MODEL POISONING</a:t>
            </a:r>
            <a:endParaRPr lang="en-IN" sz="4500" dirty="0"/>
          </a:p>
        </p:txBody>
      </p:sp>
      <p:sp>
        <p:nvSpPr>
          <p:cNvPr id="3" name="TextBox 2">
            <a:extLst>
              <a:ext uri="{FF2B5EF4-FFF2-40B4-BE49-F238E27FC236}">
                <a16:creationId xmlns:a16="http://schemas.microsoft.com/office/drawing/2014/main" id="{72353B2C-F76A-C9EA-8FDB-E11563514B27}"/>
              </a:ext>
            </a:extLst>
          </p:cNvPr>
          <p:cNvSpPr txBox="1"/>
          <p:nvPr/>
        </p:nvSpPr>
        <p:spPr>
          <a:xfrm>
            <a:off x="6841181" y="209932"/>
            <a:ext cx="5028942"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Points of vulnerability</a:t>
            </a:r>
            <a:endParaRPr lang="en-IN" sz="3600" dirty="0">
              <a:latin typeface="Aharoni" panose="020F0502020204030204" pitchFamily="2" charset="-79"/>
              <a:cs typeface="Aharoni" panose="020F0502020204030204" pitchFamily="2" charset="-79"/>
            </a:endParaRPr>
          </a:p>
        </p:txBody>
      </p:sp>
      <p:sp>
        <p:nvSpPr>
          <p:cNvPr id="5" name="Text Placeholder 1">
            <a:extLst>
              <a:ext uri="{FF2B5EF4-FFF2-40B4-BE49-F238E27FC236}">
                <a16:creationId xmlns:a16="http://schemas.microsoft.com/office/drawing/2014/main" id="{A53FFC20-F9D7-4308-728F-70D3587B0C72}"/>
              </a:ext>
            </a:extLst>
          </p:cNvPr>
          <p:cNvSpPr txBox="1">
            <a:spLocks/>
          </p:cNvSpPr>
          <p:nvPr/>
        </p:nvSpPr>
        <p:spPr>
          <a:xfrm>
            <a:off x="6096000" y="1622612"/>
            <a:ext cx="4935071" cy="44109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Model</a:t>
            </a:r>
          </a:p>
          <a:p>
            <a:r>
              <a:rPr lang="en-US" dirty="0"/>
              <a:t>Many ML projects begin by downloading an open-source </a:t>
            </a:r>
            <a:r>
              <a:rPr lang="en-US" dirty="0" err="1"/>
              <a:t>GenAI</a:t>
            </a:r>
            <a:r>
              <a:rPr lang="en-US" dirty="0"/>
              <a:t> model for use in a downstream application.</a:t>
            </a:r>
          </a:p>
          <a:p>
            <a:pPr marL="114300" indent="0">
              <a:buNone/>
            </a:pPr>
            <a:endParaRPr lang="en-US" dirty="0"/>
          </a:p>
          <a:p>
            <a:r>
              <a:rPr lang="en-US" dirty="0"/>
              <a:t>These models might introduce vulnerability.</a:t>
            </a:r>
            <a:endParaRPr lang="en-IN" dirty="0"/>
          </a:p>
        </p:txBody>
      </p:sp>
    </p:spTree>
    <p:extLst>
      <p:ext uri="{BB962C8B-B14F-4D97-AF65-F5344CB8AC3E}">
        <p14:creationId xmlns:p14="http://schemas.microsoft.com/office/powerpoint/2010/main" val="27796126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623A1C-C4D6-46A2-43F0-D86F26BB1D85}"/>
              </a:ext>
            </a:extLst>
          </p:cNvPr>
          <p:cNvSpPr>
            <a:spLocks noGrp="1"/>
          </p:cNvSpPr>
          <p:nvPr>
            <p:ph type="body" idx="1"/>
          </p:nvPr>
        </p:nvSpPr>
        <p:spPr>
          <a:xfrm>
            <a:off x="838200" y="1255058"/>
            <a:ext cx="10515600" cy="4697787"/>
          </a:xfrm>
        </p:spPr>
        <p:txBody>
          <a:bodyPr>
            <a:normAutofit/>
          </a:bodyPr>
          <a:lstStyle/>
          <a:p>
            <a:pPr marL="114300" indent="0">
              <a:buNone/>
            </a:pPr>
            <a:endParaRPr lang="en-US" sz="2000" dirty="0"/>
          </a:p>
          <a:p>
            <a:r>
              <a:rPr lang="en-US" sz="2000" dirty="0"/>
              <a:t>QUERY ACCESS: Many </a:t>
            </a:r>
            <a:r>
              <a:rPr lang="en-US" sz="2000" dirty="0" err="1"/>
              <a:t>GenAI</a:t>
            </a:r>
            <a:r>
              <a:rPr lang="en-US" sz="2000" dirty="0"/>
              <a:t> models and their applications are deployed as cloud-hosted services with access controlled through API keys, allowing attackers to submit queries to the model to receive an output, used for PROMPT INJECTION, PROMPT EXTRACTION, and model stealing attacks.</a:t>
            </a:r>
          </a:p>
          <a:p>
            <a:endParaRPr lang="en-US" sz="2000" dirty="0"/>
          </a:p>
          <a:p>
            <a:r>
              <a:rPr lang="en-US" sz="2000" dirty="0"/>
              <a:t>SOURCE CODE CONTROL: The attacker might modify the source code of the ML algorithm, such as the random number generator or any third-party libraries, which are often open source, allowing attackers to create malicious models or wrap benign models with malicious code embedded in the deserialization format.</a:t>
            </a:r>
          </a:p>
          <a:p>
            <a:endParaRPr lang="en-US" sz="2000" dirty="0"/>
          </a:p>
          <a:p>
            <a:r>
              <a:rPr lang="en-US" sz="2000" dirty="0"/>
              <a:t>RESOURCE CONTROL: The attacker might modify resources (e.g., documents, web pages) that will be ingested by the </a:t>
            </a:r>
            <a:r>
              <a:rPr lang="en-US" sz="2000" dirty="0" err="1"/>
              <a:t>GenAI</a:t>
            </a:r>
            <a:r>
              <a:rPr lang="en-US" sz="2000" dirty="0"/>
              <a:t> model at runtime, used for INDIRECT PROMPT INJECTION attacks.</a:t>
            </a:r>
            <a:endParaRPr lang="en-IN" sz="2000" dirty="0"/>
          </a:p>
        </p:txBody>
      </p:sp>
      <p:sp>
        <p:nvSpPr>
          <p:cNvPr id="4" name="TextBox 3">
            <a:extLst>
              <a:ext uri="{FF2B5EF4-FFF2-40B4-BE49-F238E27FC236}">
                <a16:creationId xmlns:a16="http://schemas.microsoft.com/office/drawing/2014/main" id="{0AA25663-D70E-8516-227E-3DE85B5601A6}"/>
              </a:ext>
            </a:extLst>
          </p:cNvPr>
          <p:cNvSpPr txBox="1"/>
          <p:nvPr/>
        </p:nvSpPr>
        <p:spPr>
          <a:xfrm>
            <a:off x="5454316" y="527148"/>
            <a:ext cx="60960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Objectives</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4902665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203771-DC94-01DF-2799-226DC106FB64}"/>
              </a:ext>
            </a:extLst>
          </p:cNvPr>
          <p:cNvPicPr>
            <a:picLocks noChangeAspect="1"/>
          </p:cNvPicPr>
          <p:nvPr/>
        </p:nvPicPr>
        <p:blipFill>
          <a:blip r:embed="rId2"/>
          <a:stretch>
            <a:fillRect/>
          </a:stretch>
        </p:blipFill>
        <p:spPr>
          <a:xfrm rot="20016628">
            <a:off x="-115336" y="211660"/>
            <a:ext cx="2501769" cy="1991632"/>
          </a:xfrm>
          <a:prstGeom prst="rect">
            <a:avLst/>
          </a:prstGeom>
        </p:spPr>
      </p:pic>
      <p:sp>
        <p:nvSpPr>
          <p:cNvPr id="2" name="Text Placeholder 1">
            <a:extLst>
              <a:ext uri="{FF2B5EF4-FFF2-40B4-BE49-F238E27FC236}">
                <a16:creationId xmlns:a16="http://schemas.microsoft.com/office/drawing/2014/main" id="{1CFB51A5-EDD6-D787-792A-C20ABB5D2DE3}"/>
              </a:ext>
            </a:extLst>
          </p:cNvPr>
          <p:cNvSpPr>
            <a:spLocks noGrp="1"/>
          </p:cNvSpPr>
          <p:nvPr>
            <p:ph type="body" idx="1"/>
          </p:nvPr>
        </p:nvSpPr>
        <p:spPr>
          <a:xfrm>
            <a:off x="838200" y="1604682"/>
            <a:ext cx="10515600" cy="4572281"/>
          </a:xfrm>
        </p:spPr>
        <p:txBody>
          <a:bodyPr>
            <a:normAutofit fontScale="92500" lnSpcReduction="20000"/>
          </a:bodyPr>
          <a:lstStyle/>
          <a:p>
            <a:r>
              <a:rPr lang="en-US" dirty="0"/>
              <a:t>Time-consuming background tasks: The prompt instructs the model to perform a time-consuming task prior to answering the request, which can be brief and request looping behavior in evaluating models.</a:t>
            </a:r>
          </a:p>
          <a:p>
            <a:r>
              <a:rPr lang="en-US" dirty="0"/>
              <a:t>Muting: This attack exploits the fact that a model cannot finish sentences when an &lt; end of text&gt;  token appears in the middle of a user's request, causing the model to return without any generated text.</a:t>
            </a:r>
          </a:p>
          <a:p>
            <a:r>
              <a:rPr lang="en-US" dirty="0"/>
              <a:t>Inhibiting capabilities: In this attack, an embedded prompt instructs the model that it is not permitted to use certain APIs (e.g., the search functionality for Bing Chat), selectively disarming key components of the service.</a:t>
            </a:r>
          </a:p>
          <a:p>
            <a:r>
              <a:rPr lang="en-US" dirty="0"/>
              <a:t>Disrupting input or output: In this attack, an indirect prompt injection instructs the model to replace characters in retrieved text with homoglyph equivalents, corrupt the results of a query to result in a useless retrieval or summary.</a:t>
            </a:r>
            <a:endParaRPr lang="en-IN" dirty="0"/>
          </a:p>
        </p:txBody>
      </p:sp>
      <p:sp>
        <p:nvSpPr>
          <p:cNvPr id="3" name="TextBox 2">
            <a:extLst>
              <a:ext uri="{FF2B5EF4-FFF2-40B4-BE49-F238E27FC236}">
                <a16:creationId xmlns:a16="http://schemas.microsoft.com/office/drawing/2014/main" id="{498F7380-A2C7-9A13-99B7-95CDA0BA650B}"/>
              </a:ext>
            </a:extLst>
          </p:cNvPr>
          <p:cNvSpPr txBox="1"/>
          <p:nvPr/>
        </p:nvSpPr>
        <p:spPr>
          <a:xfrm>
            <a:off x="5454316" y="527148"/>
            <a:ext cx="60960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Introducing vulnerability</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38325377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DB3A16-1A03-FC44-F039-677E5C1957F8}"/>
              </a:ext>
            </a:extLst>
          </p:cNvPr>
          <p:cNvSpPr txBox="1"/>
          <p:nvPr/>
        </p:nvSpPr>
        <p:spPr>
          <a:xfrm>
            <a:off x="414616" y="372995"/>
            <a:ext cx="11347077" cy="6494085"/>
          </a:xfrm>
          <a:prstGeom prst="rect">
            <a:avLst/>
          </a:prstGeom>
          <a:noFill/>
        </p:spPr>
        <p:txBody>
          <a:bodyPr wrap="square">
            <a:spAutoFit/>
          </a:bodyPr>
          <a:lstStyle/>
          <a:p>
            <a:pPr marL="457200" indent="-457200">
              <a:buFont typeface="Arial" panose="020B0604020202020204" pitchFamily="34" charset="0"/>
              <a:buChar char="•"/>
            </a:pPr>
            <a:r>
              <a:rPr lang="en-US" sz="2600" dirty="0">
                <a:solidFill>
                  <a:schemeClr val="dk1"/>
                </a:solidFill>
                <a:latin typeface="Calibri"/>
                <a:ea typeface="Calibri"/>
                <a:cs typeface="Calibri"/>
                <a:sym typeface="Calibri"/>
              </a:rPr>
              <a:t>Manipulation: The model is prompted to provide incorrect summaries of the search result (i.e., arbitrarily wrong summaries) when the wrong output is not chosen in advance. The manipulation attack instructs the model to provide wrong answers and causes the model's answer to make claims that contradict the cited sources.</a:t>
            </a:r>
            <a:br>
              <a:rPr lang="en-US" sz="2600" dirty="0">
                <a:solidFill>
                  <a:schemeClr val="dk1"/>
                </a:solidFill>
                <a:latin typeface="Calibri"/>
                <a:ea typeface="Calibri"/>
                <a:cs typeface="Calibri"/>
                <a:sym typeface="Calibri"/>
              </a:rPr>
            </a:br>
            <a:r>
              <a:rPr lang="en-US" sz="2600" dirty="0">
                <a:solidFill>
                  <a:schemeClr val="dk1"/>
                </a:solidFill>
                <a:latin typeface="Calibri"/>
                <a:ea typeface="Calibri"/>
                <a:cs typeface="Calibri"/>
                <a:sym typeface="Calibri"/>
              </a:rPr>
              <a:t>	1. Wrong summaries: A model can be prompted to produce </a:t>
            </a:r>
            <a:r>
              <a:rPr lang="en-US" sz="2600" dirty="0" err="1">
                <a:solidFill>
                  <a:schemeClr val="dk1"/>
                </a:solidFill>
                <a:latin typeface="Calibri"/>
                <a:ea typeface="Calibri"/>
                <a:cs typeface="Calibri"/>
                <a:sym typeface="Calibri"/>
              </a:rPr>
              <a:t>adversarially</a:t>
            </a:r>
            <a:r>
              <a:rPr lang="en-US" sz="2600" dirty="0">
                <a:solidFill>
                  <a:schemeClr val="dk1"/>
                </a:solidFill>
                <a:latin typeface="Calibri"/>
                <a:ea typeface="Calibri"/>
                <a:cs typeface="Calibri"/>
                <a:sym typeface="Calibri"/>
              </a:rPr>
              <a:t> 	chosen or arbitrarily wrong summaries of documents, emails, or search 	queries.</a:t>
            </a:r>
          </a:p>
          <a:p>
            <a:r>
              <a:rPr lang="en-US" sz="2600" dirty="0">
                <a:solidFill>
                  <a:schemeClr val="dk1"/>
                </a:solidFill>
                <a:latin typeface="Calibri"/>
                <a:ea typeface="Calibri"/>
                <a:cs typeface="Calibri"/>
                <a:sym typeface="Calibri"/>
              </a:rPr>
              <a:t>	2. Propagate disinformation: Search chatbots can be prompted to 	propagate disinformation by relying on or perpetuating untrustworthy news 	sources or the outputs of other search chatbots.</a:t>
            </a:r>
            <a:br>
              <a:rPr lang="en-US" sz="2600" dirty="0">
                <a:solidFill>
                  <a:schemeClr val="dk1"/>
                </a:solidFill>
                <a:latin typeface="Calibri"/>
                <a:ea typeface="Calibri"/>
                <a:cs typeface="Calibri"/>
                <a:sym typeface="Calibri"/>
              </a:rPr>
            </a:br>
            <a:endParaRPr lang="en-US" sz="2600" dirty="0">
              <a:solidFill>
                <a:schemeClr val="dk1"/>
              </a:solidFill>
              <a:latin typeface="Calibri"/>
              <a:ea typeface="Calibri"/>
              <a:cs typeface="Calibri"/>
              <a:sym typeface="Calibri"/>
            </a:endParaRPr>
          </a:p>
          <a:p>
            <a:r>
              <a:rPr lang="en-US" sz="2600" dirty="0">
                <a:solidFill>
                  <a:schemeClr val="dk1"/>
                </a:solidFill>
                <a:latin typeface="Calibri"/>
                <a:ea typeface="Calibri"/>
                <a:cs typeface="Calibri"/>
                <a:sym typeface="Calibri"/>
              </a:rPr>
              <a:t>• Phishing: LLMs can produce convincing scams, such as phishing emails, and now that they can integrate with applications, they can widely disseminate such attacks, making users more susceptible due to lack of experience and awareness.</a:t>
            </a:r>
          </a:p>
          <a:p>
            <a:endParaRPr lang="en-US" sz="2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1974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4" name="Google Shape;324;g2c95a3a2bc1_0_42"/>
          <p:cNvPicPr preferRelativeResize="0"/>
          <p:nvPr/>
        </p:nvPicPr>
        <p:blipFill rotWithShape="1">
          <a:blip r:embed="rId3">
            <a:alphaModFix/>
          </a:blip>
          <a:srcRect/>
          <a:stretch/>
        </p:blipFill>
        <p:spPr>
          <a:xfrm>
            <a:off x="0" y="0"/>
            <a:ext cx="12192000" cy="6857997"/>
          </a:xfrm>
          <a:prstGeom prst="rect">
            <a:avLst/>
          </a:prstGeom>
          <a:noFill/>
          <a:ln>
            <a:noFill/>
          </a:ln>
        </p:spPr>
      </p:pic>
      <p:pic>
        <p:nvPicPr>
          <p:cNvPr id="3" name="Picture 2">
            <a:extLst>
              <a:ext uri="{FF2B5EF4-FFF2-40B4-BE49-F238E27FC236}">
                <a16:creationId xmlns:a16="http://schemas.microsoft.com/office/drawing/2014/main" id="{4EADB38F-6A2B-E973-0F86-F310BE1F1DF4}"/>
              </a:ext>
            </a:extLst>
          </p:cNvPr>
          <p:cNvPicPr>
            <a:picLocks noChangeAspect="1"/>
          </p:cNvPicPr>
          <p:nvPr/>
        </p:nvPicPr>
        <p:blipFill>
          <a:blip r:embed="rId4"/>
          <a:stretch>
            <a:fillRect/>
          </a:stretch>
        </p:blipFill>
        <p:spPr>
          <a:xfrm>
            <a:off x="318297" y="527647"/>
            <a:ext cx="4496427" cy="5624959"/>
          </a:xfrm>
          <a:prstGeom prst="rect">
            <a:avLst/>
          </a:prstGeom>
        </p:spPr>
      </p:pic>
      <p:sp>
        <p:nvSpPr>
          <p:cNvPr id="4" name="Rectangle 1">
            <a:extLst>
              <a:ext uri="{FF2B5EF4-FFF2-40B4-BE49-F238E27FC236}">
                <a16:creationId xmlns:a16="http://schemas.microsoft.com/office/drawing/2014/main" id="{2A230772-1BB2-D603-3943-509A306C7FE3}"/>
              </a:ext>
            </a:extLst>
          </p:cNvPr>
          <p:cNvSpPr>
            <a:spLocks noChangeArrowheads="1"/>
          </p:cNvSpPr>
          <p:nvPr/>
        </p:nvSpPr>
        <p:spPr bwMode="auto">
          <a:xfrm>
            <a:off x="5133021" y="712315"/>
            <a:ext cx="6681537" cy="6138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218" rIns="0" bIns="2221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1F1F1F"/>
                </a:solidFill>
                <a:effectLst/>
                <a:latin typeface="Google Sans"/>
              </a:rPr>
              <a:t>Encoder:</a:t>
            </a:r>
            <a:endParaRPr kumimoji="0" lang="en-US" altLang="en-US" sz="2400" b="0" i="0" u="none" strike="noStrike" cap="none" normalizeH="0" baseline="0" dirty="0">
              <a:ln>
                <a:noFill/>
              </a:ln>
              <a:solidFill>
                <a:srgbClr val="1F1F1F"/>
              </a:solidFill>
              <a:effectLst/>
              <a:latin typeface="Google Sans"/>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1F1F1F"/>
                </a:solidFill>
                <a:effectLst/>
                <a:latin typeface="Google Sans"/>
              </a:rPr>
              <a:t>Takes an input sequence of symbols (x1, ..., </a:t>
            </a:r>
            <a:r>
              <a:rPr kumimoji="0" lang="en-US" altLang="en-US" sz="2400" b="0" i="0" u="none" strike="noStrike" cap="none" normalizeH="0" baseline="0" dirty="0" err="1">
                <a:ln>
                  <a:noFill/>
                </a:ln>
                <a:solidFill>
                  <a:srgbClr val="1F1F1F"/>
                </a:solidFill>
                <a:effectLst/>
                <a:latin typeface="Google Sans"/>
              </a:rPr>
              <a:t>xn</a:t>
            </a:r>
            <a:r>
              <a:rPr kumimoji="0" lang="en-US" altLang="en-US" sz="2400" b="0" i="0" u="none" strike="noStrike" cap="none" normalizeH="0" baseline="0" dirty="0">
                <a:ln>
                  <a:noFill/>
                </a:ln>
                <a:solidFill>
                  <a:srgbClr val="1F1F1F"/>
                </a:solidFill>
                <a:effectLst/>
                <a:latin typeface="Google Sans"/>
              </a:rPr>
              <a:t>). These symbols could be words, characters, or any other element you want the model to understand.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1F1F1F"/>
                </a:solidFill>
                <a:effectLst/>
                <a:latin typeface="Google Sans"/>
              </a:rPr>
              <a:t>Each symbol is represented by a vector (x1, ..., </a:t>
            </a:r>
            <a:r>
              <a:rPr kumimoji="0" lang="en-US" altLang="en-US" sz="2400" b="0" i="0" u="none" strike="noStrike" cap="none" normalizeH="0" baseline="0" dirty="0" err="1">
                <a:ln>
                  <a:noFill/>
                </a:ln>
                <a:solidFill>
                  <a:srgbClr val="1F1F1F"/>
                </a:solidFill>
                <a:effectLst/>
                <a:latin typeface="Google Sans"/>
              </a:rPr>
              <a:t>xn</a:t>
            </a:r>
            <a:r>
              <a:rPr kumimoji="0" lang="en-US" altLang="en-US" sz="2400" b="0" i="0" u="none" strike="noStrike" cap="none" normalizeH="0" baseline="0" dirty="0">
                <a:ln>
                  <a:noFill/>
                </a:ln>
                <a:solidFill>
                  <a:srgbClr val="1F1F1F"/>
                </a:solidFill>
                <a:effectLst/>
                <a:latin typeface="Google Sans"/>
              </a:rPr>
              <a:t>). These vectors could be word embeddings or any other encoding capturing the meaning of the symbol.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1F1F1F"/>
                </a:solidFill>
                <a:effectLst/>
                <a:latin typeface="Google Sans"/>
              </a:rPr>
              <a:t>The encoder maps this input sequence to a new sequence of continuous representations (z1, ..., </a:t>
            </a:r>
            <a:r>
              <a:rPr kumimoji="0" lang="en-US" altLang="en-US" sz="2400" b="0" i="0" u="none" strike="noStrike" cap="none" normalizeH="0" baseline="0" dirty="0" err="1">
                <a:ln>
                  <a:noFill/>
                </a:ln>
                <a:solidFill>
                  <a:srgbClr val="1F1F1F"/>
                </a:solidFill>
                <a:effectLst/>
                <a:latin typeface="Google Sans"/>
              </a:rPr>
              <a:t>zn</a:t>
            </a:r>
            <a:r>
              <a:rPr kumimoji="0" lang="en-US" altLang="en-US" sz="2400" b="0" i="0" u="none" strike="noStrike" cap="none" normalizeH="0" baseline="0" dirty="0">
                <a:ln>
                  <a:noFill/>
                </a:ln>
                <a:solidFill>
                  <a:srgbClr val="1F1F1F"/>
                </a:solidFill>
                <a:effectLst/>
                <a:latin typeface="Google Sans"/>
              </a:rPr>
              <a:t>). These continuous representations are denser and capture more complex information about the input sequence compared to the original symbol vectors.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DB3A16-1A03-FC44-F039-677E5C1957F8}"/>
              </a:ext>
            </a:extLst>
          </p:cNvPr>
          <p:cNvSpPr txBox="1"/>
          <p:nvPr/>
        </p:nvSpPr>
        <p:spPr>
          <a:xfrm>
            <a:off x="414616" y="372995"/>
            <a:ext cx="11347077" cy="4493538"/>
          </a:xfrm>
          <a:prstGeom prst="rect">
            <a:avLst/>
          </a:prstGeom>
          <a:noFill/>
        </p:spPr>
        <p:txBody>
          <a:bodyPr wrap="square">
            <a:spAutoFit/>
          </a:bodyPr>
          <a:lstStyle/>
          <a:p>
            <a:pPr marL="457200" indent="-457200">
              <a:buFont typeface="Arial" panose="020B0604020202020204" pitchFamily="34" charset="0"/>
              <a:buChar char="•"/>
            </a:pPr>
            <a:r>
              <a:rPr lang="en-US" sz="2600" dirty="0">
                <a:solidFill>
                  <a:schemeClr val="dk1"/>
                </a:solidFill>
                <a:latin typeface="Calibri"/>
                <a:ea typeface="Calibri"/>
                <a:cs typeface="Calibri"/>
                <a:sym typeface="Calibri"/>
              </a:rPr>
              <a:t>Masquerading: LLMs can pretend to be an official request from a service provider or recommend a fraudulent website as trusted.</a:t>
            </a:r>
            <a:br>
              <a:rPr lang="en-US" sz="2600" dirty="0">
                <a:solidFill>
                  <a:schemeClr val="dk1"/>
                </a:solidFill>
                <a:latin typeface="Calibri"/>
                <a:ea typeface="Calibri"/>
                <a:cs typeface="Calibri"/>
                <a:sym typeface="Calibri"/>
              </a:rPr>
            </a:br>
            <a:endParaRPr lang="en-US" sz="2600" dirty="0">
              <a:solidFill>
                <a:schemeClr val="dk1"/>
              </a:solidFill>
              <a:latin typeface="Calibri"/>
              <a:ea typeface="Calibri"/>
              <a:cs typeface="Calibri"/>
              <a:sym typeface="Calibri"/>
            </a:endParaRPr>
          </a:p>
          <a:p>
            <a:pPr marL="457200" indent="-457200">
              <a:buFont typeface="Arial" panose="020B0604020202020204" pitchFamily="34" charset="0"/>
              <a:buChar char="•"/>
            </a:pPr>
            <a:r>
              <a:rPr lang="en-US" sz="2600" dirty="0">
                <a:solidFill>
                  <a:schemeClr val="dk1"/>
                </a:solidFill>
                <a:latin typeface="Calibri"/>
                <a:ea typeface="Calibri"/>
                <a:cs typeface="Calibri"/>
                <a:sym typeface="Calibri"/>
              </a:rPr>
              <a:t>Spreading injections: The LLM itself acts as a computer running and spreading harmful code, such as an automatic message processing tool that can read and compose emails and spread an injection to other models.</a:t>
            </a:r>
          </a:p>
          <a:p>
            <a:pPr marL="457200" indent="-457200">
              <a:buFont typeface="Arial" panose="020B0604020202020204" pitchFamily="34" charset="0"/>
              <a:buChar char="•"/>
            </a:pPr>
            <a:endParaRPr lang="en-US" sz="2600" dirty="0">
              <a:solidFill>
                <a:schemeClr val="dk1"/>
              </a:solidFill>
              <a:latin typeface="Calibri"/>
              <a:ea typeface="Calibri"/>
              <a:cs typeface="Calibri"/>
              <a:sym typeface="Calibri"/>
            </a:endParaRPr>
          </a:p>
          <a:p>
            <a:pPr marL="457200" indent="-457200">
              <a:buFont typeface="Arial" panose="020B0604020202020204" pitchFamily="34" charset="0"/>
              <a:buChar char="•"/>
            </a:pPr>
            <a:r>
              <a:rPr lang="en-US" sz="2600" dirty="0">
                <a:solidFill>
                  <a:schemeClr val="dk1"/>
                </a:solidFill>
                <a:latin typeface="Calibri"/>
                <a:ea typeface="Calibri"/>
                <a:cs typeface="Calibri"/>
                <a:sym typeface="Calibri"/>
              </a:rPr>
              <a:t>Spreading malware: LLMs can be exploited to persuade users to visit malicious web pages that lead to "drive-by downloads", enabled by markdown links that could be seamlessly generated as part of the answer.</a:t>
            </a:r>
          </a:p>
          <a:p>
            <a:endParaRPr lang="en-IN" sz="2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0414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75DF15-5818-6EB3-EE9D-1209254E047C}"/>
              </a:ext>
            </a:extLst>
          </p:cNvPr>
          <p:cNvSpPr>
            <a:spLocks noGrp="1"/>
          </p:cNvSpPr>
          <p:nvPr>
            <p:ph type="body" idx="1"/>
          </p:nvPr>
        </p:nvSpPr>
        <p:spPr>
          <a:xfrm>
            <a:off x="838200" y="1470211"/>
            <a:ext cx="10515600" cy="4706751"/>
          </a:xfrm>
        </p:spPr>
        <p:txBody>
          <a:bodyPr>
            <a:normAutofit fontScale="47500" lnSpcReduction="20000"/>
          </a:bodyPr>
          <a:lstStyle/>
          <a:p>
            <a:pPr marL="114300" indent="0">
              <a:buNone/>
            </a:pPr>
            <a:r>
              <a:rPr lang="en-US" sz="3400" b="1" dirty="0"/>
              <a:t>Reinforcement Learning from Human Feedback (RLHF):</a:t>
            </a:r>
          </a:p>
          <a:p>
            <a:pPr lvl="1"/>
            <a:r>
              <a:rPr lang="en-US" sz="2900" dirty="0"/>
              <a:t>A type of AI model training that uses human involvement to fine-tune a model</a:t>
            </a:r>
          </a:p>
          <a:p>
            <a:pPr lvl="1"/>
            <a:r>
              <a:rPr lang="en-US" sz="2900" dirty="0"/>
              <a:t>Helps align Large Language Models (LLMs) with human values and prevent unwanted behaviors</a:t>
            </a:r>
          </a:p>
          <a:p>
            <a:pPr lvl="1"/>
            <a:r>
              <a:rPr lang="en-US" sz="2900" dirty="0"/>
              <a:t>Example: OpenAI's GPT-4 was fine-tuned using RLHF, resulting in a lesser tendency to produce harmful content or hallucinate</a:t>
            </a:r>
            <a:br>
              <a:rPr lang="en-US" dirty="0"/>
            </a:br>
            <a:endParaRPr lang="en-US" dirty="0"/>
          </a:p>
          <a:p>
            <a:pPr marL="114300" indent="0">
              <a:buNone/>
            </a:pPr>
            <a:r>
              <a:rPr lang="en-US" sz="3400" b="1" dirty="0"/>
              <a:t>Filtering Retrieved Inputs</a:t>
            </a:r>
          </a:p>
          <a:p>
            <a:pPr lvl="1"/>
            <a:r>
              <a:rPr lang="en-US" sz="2900" dirty="0"/>
              <a:t>Process retrieved inputs to filter out instructions</a:t>
            </a:r>
          </a:p>
          <a:p>
            <a:pPr lvl="1"/>
            <a:r>
              <a:rPr lang="en-US" sz="2900" dirty="0"/>
              <a:t>Proposed by </a:t>
            </a:r>
            <a:r>
              <a:rPr lang="en-US" sz="2900" dirty="0" err="1"/>
              <a:t>Greshake</a:t>
            </a:r>
            <a:r>
              <a:rPr lang="en-US" sz="2900" dirty="0"/>
              <a:t> et al. as a defense mechanism against indirect prompt injection attacks</a:t>
            </a:r>
          </a:p>
          <a:p>
            <a:pPr marL="114300" indent="0">
              <a:buNone/>
            </a:pPr>
            <a:r>
              <a:rPr lang="en-US" sz="3400" b="1" dirty="0"/>
              <a:t>LLM Moderator</a:t>
            </a:r>
          </a:p>
          <a:p>
            <a:pPr lvl="1"/>
            <a:r>
              <a:rPr lang="en-US" sz="2900" dirty="0"/>
              <a:t>Leverage an LLM to detect attacks beyond just filtering clearly harmful outputs</a:t>
            </a:r>
          </a:p>
          <a:p>
            <a:pPr lvl="1"/>
            <a:r>
              <a:rPr lang="en-US" sz="2900" dirty="0"/>
              <a:t>Can detect attacks that do not depend on retrieved sources</a:t>
            </a:r>
          </a:p>
          <a:p>
            <a:pPr lvl="1"/>
            <a:r>
              <a:rPr lang="en-US" sz="2900" dirty="0"/>
              <a:t>May not be effective in detecting disinformation or other kinds of manipulation attacks</a:t>
            </a:r>
          </a:p>
          <a:p>
            <a:pPr marL="114300" indent="0">
              <a:buNone/>
            </a:pPr>
            <a:r>
              <a:rPr lang="en-US" sz="3400" b="1" dirty="0"/>
              <a:t>Interpretability-Based Solutions</a:t>
            </a:r>
          </a:p>
          <a:p>
            <a:pPr lvl="1"/>
            <a:r>
              <a:rPr lang="en-US" sz="2900" dirty="0"/>
              <a:t>Perform outlier detection of prediction trajectories</a:t>
            </a:r>
          </a:p>
          <a:p>
            <a:pPr lvl="1"/>
            <a:r>
              <a:rPr lang="en-US" sz="2900" dirty="0"/>
              <a:t>Researchers have demonstrated that the prediction trajectory of the tuned lens on anomalous inputs can be used to detect anomalous inputs</a:t>
            </a:r>
            <a:br>
              <a:rPr lang="en-US" dirty="0"/>
            </a:br>
            <a:endParaRPr lang="en-US" dirty="0"/>
          </a:p>
          <a:p>
            <a:r>
              <a:rPr lang="en-US" sz="2900" dirty="0"/>
              <a:t>No comprehensive or foolproof solution exists for protecting models against adversarial prompting . Future work is needed to investigate suggested defenses for their efficacy.  Continued research is necessary to develop effective mitigation techniques against indirect prompt injection attacks</a:t>
            </a:r>
            <a:endParaRPr lang="en-IN" sz="2900" dirty="0"/>
          </a:p>
        </p:txBody>
      </p:sp>
      <p:sp>
        <p:nvSpPr>
          <p:cNvPr id="4" name="TextBox 3">
            <a:extLst>
              <a:ext uri="{FF2B5EF4-FFF2-40B4-BE49-F238E27FC236}">
                <a16:creationId xmlns:a16="http://schemas.microsoft.com/office/drawing/2014/main" id="{A3E9C66C-9183-5B1A-016E-F0A5F5E5B105}"/>
              </a:ext>
            </a:extLst>
          </p:cNvPr>
          <p:cNvSpPr txBox="1"/>
          <p:nvPr/>
        </p:nvSpPr>
        <p:spPr>
          <a:xfrm>
            <a:off x="5253318" y="527149"/>
            <a:ext cx="610048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Mitigations</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2081320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DD1413-636E-6870-265A-6DCCC46B7219}"/>
              </a:ext>
            </a:extLst>
          </p:cNvPr>
          <p:cNvSpPr>
            <a:spLocks noGrp="1"/>
          </p:cNvSpPr>
          <p:nvPr>
            <p:ph type="body" idx="1"/>
          </p:nvPr>
        </p:nvSpPr>
        <p:spPr>
          <a:xfrm>
            <a:off x="838200" y="548640"/>
            <a:ext cx="10515600" cy="5628323"/>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3200" b="1" i="0" u="none" strike="noStrike" cap="none" normalizeH="0" baseline="0" dirty="0">
                <a:ln>
                  <a:noFill/>
                </a:ln>
                <a:solidFill>
                  <a:srgbClr val="1F1F1F"/>
                </a:solidFill>
                <a:effectLst/>
                <a:latin typeface="Google Sans"/>
              </a:rPr>
              <a:t>Decoder:</a:t>
            </a:r>
            <a:endParaRPr kumimoji="0" lang="en-US" altLang="en-US" sz="3200" b="0" i="0" u="none" strike="noStrike" cap="none" normalizeH="0" baseline="0" dirty="0">
              <a:ln>
                <a:noFill/>
              </a:ln>
              <a:solidFill>
                <a:srgbClr val="1F1F1F"/>
              </a:solidFill>
              <a:effectLst/>
              <a:latin typeface="Google Sans"/>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rgbClr val="1F1F1F"/>
                </a:solidFill>
                <a:effectLst/>
                <a:latin typeface="Google Sans"/>
              </a:rPr>
              <a:t>Takes the encoded sequence (z = z1, ..., </a:t>
            </a:r>
            <a:r>
              <a:rPr kumimoji="0" lang="en-US" altLang="en-US" sz="3200" b="0" i="0" u="none" strike="noStrike" cap="none" normalizeH="0" baseline="0" dirty="0" err="1">
                <a:ln>
                  <a:noFill/>
                </a:ln>
                <a:solidFill>
                  <a:srgbClr val="1F1F1F"/>
                </a:solidFill>
                <a:effectLst/>
                <a:latin typeface="Google Sans"/>
              </a:rPr>
              <a:t>zn</a:t>
            </a:r>
            <a:r>
              <a:rPr kumimoji="0" lang="en-US" altLang="en-US" sz="3200" b="0" i="0" u="none" strike="noStrike" cap="none" normalizeH="0" baseline="0" dirty="0">
                <a:ln>
                  <a:noFill/>
                </a:ln>
                <a:solidFill>
                  <a:srgbClr val="1F1F1F"/>
                </a:solidFill>
                <a:effectLst/>
                <a:latin typeface="Google Sans"/>
              </a:rPr>
              <a:t>) from the encoder as input.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rgbClr val="1F1F1F"/>
                </a:solidFill>
                <a:effectLst/>
                <a:latin typeface="Google Sans"/>
              </a:rPr>
              <a:t>Generates an output sequence (y1, ..., </a:t>
            </a:r>
            <a:r>
              <a:rPr kumimoji="0" lang="en-US" altLang="en-US" sz="3200" b="0" i="0" u="none" strike="noStrike" cap="none" normalizeH="0" baseline="0" dirty="0" err="1">
                <a:ln>
                  <a:noFill/>
                </a:ln>
                <a:solidFill>
                  <a:srgbClr val="1F1F1F"/>
                </a:solidFill>
                <a:effectLst/>
                <a:latin typeface="Google Sans"/>
              </a:rPr>
              <a:t>ym</a:t>
            </a:r>
            <a:r>
              <a:rPr kumimoji="0" lang="en-US" altLang="en-US" sz="3200" b="0" i="0" u="none" strike="noStrike" cap="none" normalizeH="0" baseline="0" dirty="0">
                <a:ln>
                  <a:noFill/>
                </a:ln>
                <a:solidFill>
                  <a:srgbClr val="1F1F1F"/>
                </a:solidFill>
                <a:effectLst/>
                <a:latin typeface="Google Sans"/>
              </a:rPr>
              <a:t>) one element (symbol) at a time. At each step, it predicts the next symbol in the output sequence.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rgbClr val="1F1F1F"/>
                </a:solidFill>
                <a:effectLst/>
                <a:latin typeface="Google Sans"/>
              </a:rPr>
              <a:t>Auto-regressive:</a:t>
            </a:r>
            <a:r>
              <a:rPr kumimoji="0" lang="en-US" altLang="en-US" sz="3200" b="0" i="0" u="none" strike="noStrike" cap="none" normalizeH="0" baseline="0" dirty="0">
                <a:ln>
                  <a:noFill/>
                </a:ln>
                <a:solidFill>
                  <a:srgbClr val="1F1F1F"/>
                </a:solidFill>
                <a:effectLst/>
                <a:latin typeface="Google Sans"/>
              </a:rPr>
              <a:t> This means the decoder uses the previously generated symbols (y1, ..., yi-1) to predict the next symbol (</a:t>
            </a:r>
            <a:r>
              <a:rPr kumimoji="0" lang="en-US" altLang="en-US" sz="3200" b="0" i="0" u="none" strike="noStrike" cap="none" normalizeH="0" baseline="0" dirty="0" err="1">
                <a:ln>
                  <a:noFill/>
                </a:ln>
                <a:solidFill>
                  <a:srgbClr val="1F1F1F"/>
                </a:solidFill>
                <a:effectLst/>
                <a:latin typeface="Google Sans"/>
              </a:rPr>
              <a:t>yi</a:t>
            </a:r>
            <a:r>
              <a:rPr kumimoji="0" lang="en-US" altLang="en-US" sz="3200" b="0" i="0" u="none" strike="noStrike" cap="none" normalizeH="0" baseline="0" dirty="0">
                <a:ln>
                  <a:noFill/>
                </a:ln>
                <a:solidFill>
                  <a:srgbClr val="1F1F1F"/>
                </a:solidFill>
                <a:effectLst/>
                <a:latin typeface="Google Sans"/>
              </a:rPr>
              <a:t>). In simpler terms, the model uses what it has generated so far to inform its prediction for the next element.</a:t>
            </a:r>
          </a:p>
          <a:p>
            <a:endParaRPr lang="en-IN" sz="4800" dirty="0"/>
          </a:p>
        </p:txBody>
      </p:sp>
    </p:spTree>
    <p:extLst>
      <p:ext uri="{BB962C8B-B14F-4D97-AF65-F5344CB8AC3E}">
        <p14:creationId xmlns:p14="http://schemas.microsoft.com/office/powerpoint/2010/main" val="336159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FB7CC6-8303-E59B-0DD6-CF373C815D8E}"/>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1F1F1F"/>
                </a:solidFill>
                <a:effectLst/>
                <a:latin typeface="Google Sans"/>
              </a:rPr>
              <a:t>Analogy:</a:t>
            </a:r>
            <a:r>
              <a:rPr kumimoji="0" lang="en-US" altLang="en-US" sz="2800" b="0" i="0" u="none" strike="noStrike" cap="none" normalizeH="0" baseline="0" dirty="0">
                <a:ln>
                  <a:noFill/>
                </a:ln>
                <a:solidFill>
                  <a:srgbClr val="1F1F1F"/>
                </a:solidFill>
                <a:effectLst/>
                <a:latin typeface="Google Sans"/>
              </a:rPr>
              <a:t> Imagine you're summarizing a long article.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rgbClr val="1F1F1F"/>
                </a:solidFill>
                <a:effectLst/>
                <a:latin typeface="Google Sans"/>
              </a:rPr>
              <a:t>The encoder is like reading the article and creating condensed notes capturing the key points (encoded sequence).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rgbClr val="1F1F1F"/>
                </a:solidFill>
                <a:effectLst/>
                <a:latin typeface="Google Sans"/>
              </a:rPr>
              <a:t>The decoder is like writing the summary one sentence at a time. As you write each sentence, you consider the previous sentences you've written to ensure your summary flows coherently (auto-regressive).</a:t>
            </a:r>
          </a:p>
          <a:p>
            <a:endParaRPr lang="en-IN" dirty="0"/>
          </a:p>
        </p:txBody>
      </p:sp>
    </p:spTree>
    <p:extLst>
      <p:ext uri="{BB962C8B-B14F-4D97-AF65-F5344CB8AC3E}">
        <p14:creationId xmlns:p14="http://schemas.microsoft.com/office/powerpoint/2010/main" val="245212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67866C-4F61-EC5A-C6DB-2BA23E6701F2}"/>
              </a:ext>
            </a:extLst>
          </p:cNvPr>
          <p:cNvPicPr>
            <a:picLocks noChangeAspect="1"/>
          </p:cNvPicPr>
          <p:nvPr/>
        </p:nvPicPr>
        <p:blipFill rotWithShape="1">
          <a:blip r:embed="rId2"/>
          <a:srcRect l="8250" t="23232" r="44897"/>
          <a:stretch/>
        </p:blipFill>
        <p:spPr>
          <a:xfrm>
            <a:off x="735105" y="1568824"/>
            <a:ext cx="2106707" cy="3846727"/>
          </a:xfrm>
          <a:prstGeom prst="rect">
            <a:avLst/>
          </a:prstGeom>
        </p:spPr>
      </p:pic>
      <p:grpSp>
        <p:nvGrpSpPr>
          <p:cNvPr id="53" name="Group 52">
            <a:extLst>
              <a:ext uri="{FF2B5EF4-FFF2-40B4-BE49-F238E27FC236}">
                <a16:creationId xmlns:a16="http://schemas.microsoft.com/office/drawing/2014/main" id="{8CE9C4ED-7C43-2F0E-F665-1FED82FA3DFC}"/>
              </a:ext>
            </a:extLst>
          </p:cNvPr>
          <p:cNvGrpSpPr/>
          <p:nvPr/>
        </p:nvGrpSpPr>
        <p:grpSpPr>
          <a:xfrm>
            <a:off x="4016188" y="867849"/>
            <a:ext cx="5540189" cy="5788242"/>
            <a:chOff x="4016188" y="867849"/>
            <a:chExt cx="5540189" cy="5788242"/>
          </a:xfrm>
        </p:grpSpPr>
        <p:sp>
          <p:nvSpPr>
            <p:cNvPr id="5" name="Rectangle 4">
              <a:extLst>
                <a:ext uri="{FF2B5EF4-FFF2-40B4-BE49-F238E27FC236}">
                  <a16:creationId xmlns:a16="http://schemas.microsoft.com/office/drawing/2014/main" id="{827249E3-D6A3-3B7B-DAFD-013ED4197C6C}"/>
                </a:ext>
              </a:extLst>
            </p:cNvPr>
            <p:cNvSpPr/>
            <p:nvPr/>
          </p:nvSpPr>
          <p:spPr>
            <a:xfrm>
              <a:off x="4016188" y="5532526"/>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Tokenization</a:t>
              </a:r>
              <a:endParaRPr lang="en-IN" dirty="0"/>
            </a:p>
          </p:txBody>
        </p:sp>
        <p:sp>
          <p:nvSpPr>
            <p:cNvPr id="6" name="Rectangle 5">
              <a:extLst>
                <a:ext uri="{FF2B5EF4-FFF2-40B4-BE49-F238E27FC236}">
                  <a16:creationId xmlns:a16="http://schemas.microsoft.com/office/drawing/2014/main" id="{E8B30B65-A230-8287-A2A7-9F3E3400C465}"/>
                </a:ext>
              </a:extLst>
            </p:cNvPr>
            <p:cNvSpPr/>
            <p:nvPr/>
          </p:nvSpPr>
          <p:spPr>
            <a:xfrm>
              <a:off x="4016188" y="4716738"/>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Embedding</a:t>
              </a:r>
              <a:endParaRPr lang="en-IN" dirty="0"/>
            </a:p>
          </p:txBody>
        </p:sp>
        <p:sp>
          <p:nvSpPr>
            <p:cNvPr id="7" name="Rectangle 6">
              <a:extLst>
                <a:ext uri="{FF2B5EF4-FFF2-40B4-BE49-F238E27FC236}">
                  <a16:creationId xmlns:a16="http://schemas.microsoft.com/office/drawing/2014/main" id="{A0EDA32D-B72E-D933-5F76-F30C80C7F0E8}"/>
                </a:ext>
              </a:extLst>
            </p:cNvPr>
            <p:cNvSpPr/>
            <p:nvPr/>
          </p:nvSpPr>
          <p:spPr>
            <a:xfrm>
              <a:off x="4016188" y="3900950"/>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Positional Encoding</a:t>
              </a:r>
              <a:endParaRPr lang="en-IN" dirty="0"/>
            </a:p>
          </p:txBody>
        </p:sp>
        <p:grpSp>
          <p:nvGrpSpPr>
            <p:cNvPr id="11" name="Group 10">
              <a:extLst>
                <a:ext uri="{FF2B5EF4-FFF2-40B4-BE49-F238E27FC236}">
                  <a16:creationId xmlns:a16="http://schemas.microsoft.com/office/drawing/2014/main" id="{499DFF08-BADF-5928-12DD-889C72C85E52}"/>
                </a:ext>
              </a:extLst>
            </p:cNvPr>
            <p:cNvGrpSpPr/>
            <p:nvPr/>
          </p:nvGrpSpPr>
          <p:grpSpPr>
            <a:xfrm>
              <a:off x="6804209" y="3242478"/>
              <a:ext cx="1595717" cy="1810002"/>
              <a:chOff x="6033247" y="3281083"/>
              <a:chExt cx="1595717" cy="1066800"/>
            </a:xfrm>
          </p:grpSpPr>
          <p:sp>
            <p:nvSpPr>
              <p:cNvPr id="8" name="Rectangle 7">
                <a:extLst>
                  <a:ext uri="{FF2B5EF4-FFF2-40B4-BE49-F238E27FC236}">
                    <a16:creationId xmlns:a16="http://schemas.microsoft.com/office/drawing/2014/main" id="{157E96A0-5D7A-2290-8DAC-12EB4D2BD7EC}"/>
                  </a:ext>
                </a:extLst>
              </p:cNvPr>
              <p:cNvSpPr/>
              <p:nvPr/>
            </p:nvSpPr>
            <p:spPr>
              <a:xfrm>
                <a:off x="6033247" y="3281083"/>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6C2490E2-44A6-C18C-C6FC-5CDD0A1FE666}"/>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a:t>
                </a:r>
                <a:endParaRPr lang="en-IN" dirty="0"/>
              </a:p>
            </p:txBody>
          </p:sp>
          <p:sp>
            <p:nvSpPr>
              <p:cNvPr id="10" name="Rectangle 9">
                <a:extLst>
                  <a:ext uri="{FF2B5EF4-FFF2-40B4-BE49-F238E27FC236}">
                    <a16:creationId xmlns:a16="http://schemas.microsoft.com/office/drawing/2014/main" id="{46E3829D-1CD5-FA84-BA82-6236CCD24568}"/>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FFN</a:t>
                </a:r>
                <a:endParaRPr lang="en-IN" dirty="0"/>
              </a:p>
            </p:txBody>
          </p:sp>
          <p:sp>
            <p:nvSpPr>
              <p:cNvPr id="43" name="Rectangle 42">
                <a:extLst>
                  <a:ext uri="{FF2B5EF4-FFF2-40B4-BE49-F238E27FC236}">
                    <a16:creationId xmlns:a16="http://schemas.microsoft.com/office/drawing/2014/main" id="{142F0634-DFA9-2438-A4EA-B2A177E4220C}"/>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Layer Norm</a:t>
                </a:r>
                <a:endParaRPr lang="en-IN" dirty="0"/>
              </a:p>
            </p:txBody>
          </p:sp>
        </p:grpSp>
        <p:sp>
          <p:nvSpPr>
            <p:cNvPr id="17" name="TextBox 16">
              <a:extLst>
                <a:ext uri="{FF2B5EF4-FFF2-40B4-BE49-F238E27FC236}">
                  <a16:creationId xmlns:a16="http://schemas.microsoft.com/office/drawing/2014/main" id="{B4AED596-0DAD-6C36-7B94-A6B11A0E2939}"/>
                </a:ext>
              </a:extLst>
            </p:cNvPr>
            <p:cNvSpPr txBox="1"/>
            <p:nvPr/>
          </p:nvSpPr>
          <p:spPr>
            <a:xfrm>
              <a:off x="4494739" y="6348314"/>
              <a:ext cx="620683" cy="307777"/>
            </a:xfrm>
            <a:prstGeom prst="rect">
              <a:avLst/>
            </a:prstGeom>
            <a:noFill/>
          </p:spPr>
          <p:txBody>
            <a:bodyPr wrap="none" rtlCol="0">
              <a:spAutoFit/>
            </a:bodyPr>
            <a:lstStyle/>
            <a:p>
              <a:r>
                <a:rPr lang="en-US" b="1" dirty="0"/>
                <a:t>Input</a:t>
              </a:r>
              <a:endParaRPr lang="en-IN" b="1" dirty="0"/>
            </a:p>
          </p:txBody>
        </p:sp>
        <p:cxnSp>
          <p:nvCxnSpPr>
            <p:cNvPr id="20" name="Straight Arrow Connector 19">
              <a:extLst>
                <a:ext uri="{FF2B5EF4-FFF2-40B4-BE49-F238E27FC236}">
                  <a16:creationId xmlns:a16="http://schemas.microsoft.com/office/drawing/2014/main" id="{43145AF3-4B60-BC84-6E19-9ED95218CA4F}"/>
                </a:ext>
              </a:extLst>
            </p:cNvPr>
            <p:cNvCxnSpPr>
              <a:cxnSpLocks/>
              <a:stCxn id="17" idx="0"/>
            </p:cNvCxnSpPr>
            <p:nvPr/>
          </p:nvCxnSpPr>
          <p:spPr>
            <a:xfrm flipV="1">
              <a:off x="4805081" y="6142126"/>
              <a:ext cx="0" cy="206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7ACFE39-6B80-5DAC-2E84-80103D08765F}"/>
                </a:ext>
              </a:extLst>
            </p:cNvPr>
            <p:cNvCxnSpPr>
              <a:cxnSpLocks/>
              <a:stCxn id="5" idx="0"/>
              <a:endCxn id="6" idx="2"/>
            </p:cNvCxnSpPr>
            <p:nvPr/>
          </p:nvCxnSpPr>
          <p:spPr>
            <a:xfrm flipV="1">
              <a:off x="4814047" y="5209797"/>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E6164E7-4ABF-55D9-B86E-77BEA1F723D9}"/>
                </a:ext>
              </a:extLst>
            </p:cNvPr>
            <p:cNvCxnSpPr>
              <a:cxnSpLocks/>
            </p:cNvCxnSpPr>
            <p:nvPr/>
          </p:nvCxnSpPr>
          <p:spPr>
            <a:xfrm flipV="1">
              <a:off x="4805081" y="4394009"/>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AB26BA-E90D-C26D-62E1-1BE7014929A8}"/>
                </a:ext>
              </a:extLst>
            </p:cNvPr>
            <p:cNvCxnSpPr>
              <a:cxnSpLocks/>
              <a:stCxn id="7" idx="3"/>
              <a:endCxn id="8" idx="1"/>
            </p:cNvCxnSpPr>
            <p:nvPr/>
          </p:nvCxnSpPr>
          <p:spPr>
            <a:xfrm flipV="1">
              <a:off x="5611905" y="4147479"/>
              <a:ext cx="1192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4B48755-BA87-60A9-50DF-70F74B0090A3}"/>
                </a:ext>
              </a:extLst>
            </p:cNvPr>
            <p:cNvCxnSpPr>
              <a:cxnSpLocks/>
              <a:stCxn id="8" idx="0"/>
            </p:cNvCxnSpPr>
            <p:nvPr/>
          </p:nvCxnSpPr>
          <p:spPr>
            <a:xfrm flipV="1">
              <a:off x="7602068" y="2704596"/>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15BA21-7F43-2CF8-54CB-3EDF0D808327}"/>
                </a:ext>
              </a:extLst>
            </p:cNvPr>
            <p:cNvCxnSpPr>
              <a:cxnSpLocks/>
              <a:stCxn id="45" idx="3"/>
            </p:cNvCxnSpPr>
            <p:nvPr/>
          </p:nvCxnSpPr>
          <p:spPr>
            <a:xfrm flipV="1">
              <a:off x="8408890" y="1772848"/>
              <a:ext cx="11474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749441A2-219C-5ECC-E33E-CCB6C0FAB80B}"/>
                </a:ext>
              </a:extLst>
            </p:cNvPr>
            <p:cNvGrpSpPr/>
            <p:nvPr/>
          </p:nvGrpSpPr>
          <p:grpSpPr>
            <a:xfrm>
              <a:off x="6813173" y="867849"/>
              <a:ext cx="1595717" cy="1810002"/>
              <a:chOff x="6033247" y="3281084"/>
              <a:chExt cx="1595717" cy="1066800"/>
            </a:xfrm>
          </p:grpSpPr>
          <p:sp>
            <p:nvSpPr>
              <p:cNvPr id="45" name="Rectangle 44">
                <a:extLst>
                  <a:ext uri="{FF2B5EF4-FFF2-40B4-BE49-F238E27FC236}">
                    <a16:creationId xmlns:a16="http://schemas.microsoft.com/office/drawing/2014/main" id="{0199ED35-E149-6C52-0208-5C84A7D03546}"/>
                  </a:ext>
                </a:extLst>
              </p:cNvPr>
              <p:cNvSpPr/>
              <p:nvPr/>
            </p:nvSpPr>
            <p:spPr>
              <a:xfrm>
                <a:off x="6033247" y="3281084"/>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2FDA9F0A-BAFE-4CAF-8F52-21FCA496EB79}"/>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a:t>
                </a:r>
                <a:endParaRPr lang="en-IN" dirty="0"/>
              </a:p>
            </p:txBody>
          </p:sp>
          <p:sp>
            <p:nvSpPr>
              <p:cNvPr id="47" name="Rectangle 46">
                <a:extLst>
                  <a:ext uri="{FF2B5EF4-FFF2-40B4-BE49-F238E27FC236}">
                    <a16:creationId xmlns:a16="http://schemas.microsoft.com/office/drawing/2014/main" id="{4F689853-43A0-B49C-0900-071EA546408E}"/>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FFN</a:t>
                </a:r>
                <a:endParaRPr lang="en-IN" dirty="0"/>
              </a:p>
            </p:txBody>
          </p:sp>
          <p:sp>
            <p:nvSpPr>
              <p:cNvPr id="48" name="Rectangle 47">
                <a:extLst>
                  <a:ext uri="{FF2B5EF4-FFF2-40B4-BE49-F238E27FC236}">
                    <a16:creationId xmlns:a16="http://schemas.microsoft.com/office/drawing/2014/main" id="{638B0851-968D-88E2-FBC0-4A831EF1684E}"/>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Layer Norm</a:t>
                </a:r>
                <a:endParaRPr lang="en-IN" dirty="0"/>
              </a:p>
            </p:txBody>
          </p:sp>
        </p:grpSp>
      </p:grpSp>
      <p:sp>
        <p:nvSpPr>
          <p:cNvPr id="54" name="Title 1">
            <a:extLst>
              <a:ext uri="{FF2B5EF4-FFF2-40B4-BE49-F238E27FC236}">
                <a16:creationId xmlns:a16="http://schemas.microsoft.com/office/drawing/2014/main" id="{7C401737-E95F-912F-8572-C856D895D969}"/>
              </a:ext>
            </a:extLst>
          </p:cNvPr>
          <p:cNvSpPr>
            <a:spLocks noGrp="1"/>
          </p:cNvSpPr>
          <p:nvPr>
            <p:ph type="title" idx="4294967295"/>
          </p:nvPr>
        </p:nvSpPr>
        <p:spPr>
          <a:xfrm>
            <a:off x="838200" y="365125"/>
            <a:ext cx="10515600" cy="1325563"/>
          </a:xfrm>
        </p:spPr>
        <p:txBody>
          <a:bodyPr/>
          <a:lstStyle/>
          <a:p>
            <a:r>
              <a:rPr lang="en-US" dirty="0"/>
              <a:t>Encoder </a:t>
            </a:r>
            <a:endParaRPr lang="en-IN" dirty="0"/>
          </a:p>
        </p:txBody>
      </p:sp>
    </p:spTree>
    <p:extLst>
      <p:ext uri="{BB962C8B-B14F-4D97-AF65-F5344CB8AC3E}">
        <p14:creationId xmlns:p14="http://schemas.microsoft.com/office/powerpoint/2010/main" val="193915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2AEEA29-3DD1-6D6C-27EE-CF2A3739B1CD}"/>
              </a:ext>
            </a:extLst>
          </p:cNvPr>
          <p:cNvGrpSpPr/>
          <p:nvPr/>
        </p:nvGrpSpPr>
        <p:grpSpPr>
          <a:xfrm>
            <a:off x="170330" y="187638"/>
            <a:ext cx="4615679" cy="2293069"/>
            <a:chOff x="4016188" y="851027"/>
            <a:chExt cx="7135906" cy="6052947"/>
          </a:xfrm>
        </p:grpSpPr>
        <p:sp>
          <p:nvSpPr>
            <p:cNvPr id="5" name="Rectangle 4">
              <a:extLst>
                <a:ext uri="{FF2B5EF4-FFF2-40B4-BE49-F238E27FC236}">
                  <a16:creationId xmlns:a16="http://schemas.microsoft.com/office/drawing/2014/main" id="{A30424AB-3E54-C6E9-CD0F-ADEDE72E2051}"/>
                </a:ext>
              </a:extLst>
            </p:cNvPr>
            <p:cNvSpPr/>
            <p:nvPr/>
          </p:nvSpPr>
          <p:spPr>
            <a:xfrm>
              <a:off x="4016188" y="5532526"/>
              <a:ext cx="1595717" cy="493059"/>
            </a:xfrm>
            <a:prstGeom prst="rect">
              <a:avLst/>
            </a:prstGeom>
            <a:solidFill>
              <a:schemeClr val="accent4"/>
            </a:solid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800" dirty="0"/>
                <a:t>Tokenization</a:t>
              </a:r>
              <a:endParaRPr lang="en-IN" dirty="0"/>
            </a:p>
          </p:txBody>
        </p:sp>
        <p:sp>
          <p:nvSpPr>
            <p:cNvPr id="6" name="Rectangle 5">
              <a:extLst>
                <a:ext uri="{FF2B5EF4-FFF2-40B4-BE49-F238E27FC236}">
                  <a16:creationId xmlns:a16="http://schemas.microsoft.com/office/drawing/2014/main" id="{3C52DA40-5FE4-3B23-A875-A6E4DF8ED73C}"/>
                </a:ext>
              </a:extLst>
            </p:cNvPr>
            <p:cNvSpPr/>
            <p:nvPr/>
          </p:nvSpPr>
          <p:spPr>
            <a:xfrm>
              <a:off x="4016188" y="4716738"/>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Embedding</a:t>
              </a:r>
              <a:endParaRPr lang="en-IN" sz="800" dirty="0"/>
            </a:p>
          </p:txBody>
        </p:sp>
        <p:sp>
          <p:nvSpPr>
            <p:cNvPr id="7" name="Rectangle 6">
              <a:extLst>
                <a:ext uri="{FF2B5EF4-FFF2-40B4-BE49-F238E27FC236}">
                  <a16:creationId xmlns:a16="http://schemas.microsoft.com/office/drawing/2014/main" id="{7E118065-D220-81C0-AC38-24859C410B30}"/>
                </a:ext>
              </a:extLst>
            </p:cNvPr>
            <p:cNvSpPr/>
            <p:nvPr/>
          </p:nvSpPr>
          <p:spPr>
            <a:xfrm>
              <a:off x="4016188" y="3900950"/>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Positional Encoding</a:t>
              </a:r>
              <a:endParaRPr lang="en-IN" sz="600" dirty="0"/>
            </a:p>
          </p:txBody>
        </p:sp>
        <p:grpSp>
          <p:nvGrpSpPr>
            <p:cNvPr id="8" name="Group 7">
              <a:extLst>
                <a:ext uri="{FF2B5EF4-FFF2-40B4-BE49-F238E27FC236}">
                  <a16:creationId xmlns:a16="http://schemas.microsoft.com/office/drawing/2014/main" id="{42FACADA-C09A-1076-D5E6-E4AABDE69508}"/>
                </a:ext>
              </a:extLst>
            </p:cNvPr>
            <p:cNvGrpSpPr/>
            <p:nvPr/>
          </p:nvGrpSpPr>
          <p:grpSpPr>
            <a:xfrm>
              <a:off x="6804209" y="3242478"/>
              <a:ext cx="1595717" cy="1810002"/>
              <a:chOff x="6033247" y="3281083"/>
              <a:chExt cx="1595717" cy="1066800"/>
            </a:xfrm>
          </p:grpSpPr>
          <p:sp>
            <p:nvSpPr>
              <p:cNvPr id="24" name="Rectangle 23">
                <a:extLst>
                  <a:ext uri="{FF2B5EF4-FFF2-40B4-BE49-F238E27FC236}">
                    <a16:creationId xmlns:a16="http://schemas.microsoft.com/office/drawing/2014/main" id="{1B067F64-956C-5787-9795-C2FA1152A945}"/>
                  </a:ext>
                </a:extLst>
              </p:cNvPr>
              <p:cNvSpPr/>
              <p:nvPr/>
            </p:nvSpPr>
            <p:spPr>
              <a:xfrm>
                <a:off x="6033247" y="3281083"/>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6277991E-E017-1522-FD23-E8125CE6E3EE}"/>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Attention</a:t>
                </a:r>
                <a:endParaRPr lang="en-IN" sz="800" dirty="0"/>
              </a:p>
            </p:txBody>
          </p:sp>
          <p:sp>
            <p:nvSpPr>
              <p:cNvPr id="26" name="Rectangle 25">
                <a:extLst>
                  <a:ext uri="{FF2B5EF4-FFF2-40B4-BE49-F238E27FC236}">
                    <a16:creationId xmlns:a16="http://schemas.microsoft.com/office/drawing/2014/main" id="{AF112200-A9DA-5251-50F3-C4D3B77EA172}"/>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FFN</a:t>
                </a:r>
                <a:endParaRPr lang="en-IN" sz="800" dirty="0"/>
              </a:p>
            </p:txBody>
          </p:sp>
          <p:sp>
            <p:nvSpPr>
              <p:cNvPr id="27" name="Rectangle 26">
                <a:extLst>
                  <a:ext uri="{FF2B5EF4-FFF2-40B4-BE49-F238E27FC236}">
                    <a16:creationId xmlns:a16="http://schemas.microsoft.com/office/drawing/2014/main" id="{B476AB5D-2032-EE1A-8ACD-714C52B7598C}"/>
                  </a:ext>
                </a:extLst>
              </p:cNvPr>
              <p:cNvSpPr/>
              <p:nvPr/>
            </p:nvSpPr>
            <p:spPr>
              <a:xfrm>
                <a:off x="6181165" y="3709760"/>
                <a:ext cx="1317812" cy="2094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Layer Norm</a:t>
                </a:r>
                <a:endParaRPr lang="en-IN" sz="800" dirty="0"/>
              </a:p>
            </p:txBody>
          </p:sp>
        </p:grpSp>
        <p:sp>
          <p:nvSpPr>
            <p:cNvPr id="9" name="Rectangle 8">
              <a:extLst>
                <a:ext uri="{FF2B5EF4-FFF2-40B4-BE49-F238E27FC236}">
                  <a16:creationId xmlns:a16="http://schemas.microsoft.com/office/drawing/2014/main" id="{F8CEACDF-2CCC-C908-2ED3-0BDE27067670}"/>
                </a:ext>
              </a:extLst>
            </p:cNvPr>
            <p:cNvSpPr/>
            <p:nvPr/>
          </p:nvSpPr>
          <p:spPr>
            <a:xfrm>
              <a:off x="9556377" y="1526318"/>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Tokenization</a:t>
              </a:r>
              <a:endParaRPr lang="en-IN" sz="800" dirty="0"/>
            </a:p>
          </p:txBody>
        </p:sp>
        <p:sp>
          <p:nvSpPr>
            <p:cNvPr id="10" name="TextBox 9">
              <a:extLst>
                <a:ext uri="{FF2B5EF4-FFF2-40B4-BE49-F238E27FC236}">
                  <a16:creationId xmlns:a16="http://schemas.microsoft.com/office/drawing/2014/main" id="{12AE32F6-4A21-D76E-BCA7-9AF162383225}"/>
                </a:ext>
              </a:extLst>
            </p:cNvPr>
            <p:cNvSpPr txBox="1"/>
            <p:nvPr/>
          </p:nvSpPr>
          <p:spPr>
            <a:xfrm>
              <a:off x="4505731" y="6348311"/>
              <a:ext cx="598699" cy="555663"/>
            </a:xfrm>
            <a:prstGeom prst="rect">
              <a:avLst/>
            </a:prstGeom>
            <a:noFill/>
          </p:spPr>
          <p:txBody>
            <a:bodyPr wrap="none" rtlCol="0">
              <a:spAutoFit/>
            </a:bodyPr>
            <a:lstStyle/>
            <a:p>
              <a:r>
                <a:rPr lang="en-US" sz="800" b="1" dirty="0"/>
                <a:t>Input</a:t>
              </a:r>
              <a:endParaRPr lang="en-IN" b="1" dirty="0"/>
            </a:p>
          </p:txBody>
        </p:sp>
        <p:sp>
          <p:nvSpPr>
            <p:cNvPr id="11" name="TextBox 10">
              <a:extLst>
                <a:ext uri="{FF2B5EF4-FFF2-40B4-BE49-F238E27FC236}">
                  <a16:creationId xmlns:a16="http://schemas.microsoft.com/office/drawing/2014/main" id="{3B8490FF-4E0A-0512-21CF-8D98A0256CD1}"/>
                </a:ext>
              </a:extLst>
            </p:cNvPr>
            <p:cNvSpPr txBox="1"/>
            <p:nvPr/>
          </p:nvSpPr>
          <p:spPr>
            <a:xfrm>
              <a:off x="9966502" y="851027"/>
              <a:ext cx="904881" cy="491329"/>
            </a:xfrm>
            <a:prstGeom prst="rect">
              <a:avLst/>
            </a:prstGeom>
            <a:noFill/>
          </p:spPr>
          <p:txBody>
            <a:bodyPr wrap="square" rtlCol="0">
              <a:spAutoFit/>
            </a:bodyPr>
            <a:lstStyle/>
            <a:p>
              <a:r>
                <a:rPr lang="en-US" sz="800" b="1" dirty="0"/>
                <a:t>Output</a:t>
              </a:r>
              <a:endParaRPr lang="en-IN" sz="800" b="1" dirty="0"/>
            </a:p>
          </p:txBody>
        </p:sp>
        <p:cxnSp>
          <p:nvCxnSpPr>
            <p:cNvPr id="12" name="Straight Arrow Connector 11">
              <a:extLst>
                <a:ext uri="{FF2B5EF4-FFF2-40B4-BE49-F238E27FC236}">
                  <a16:creationId xmlns:a16="http://schemas.microsoft.com/office/drawing/2014/main" id="{B3B8AD1C-AC53-7DC0-CC84-90338D5A2C80}"/>
                </a:ext>
              </a:extLst>
            </p:cNvPr>
            <p:cNvCxnSpPr>
              <a:cxnSpLocks/>
              <a:stCxn id="10" idx="0"/>
            </p:cNvCxnSpPr>
            <p:nvPr/>
          </p:nvCxnSpPr>
          <p:spPr>
            <a:xfrm flipV="1">
              <a:off x="4805080" y="6142123"/>
              <a:ext cx="10991" cy="206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139CDB-9F4D-7539-09C9-95865C79DCBA}"/>
                </a:ext>
              </a:extLst>
            </p:cNvPr>
            <p:cNvCxnSpPr>
              <a:cxnSpLocks/>
              <a:stCxn id="5" idx="0"/>
              <a:endCxn id="6" idx="2"/>
            </p:cNvCxnSpPr>
            <p:nvPr/>
          </p:nvCxnSpPr>
          <p:spPr>
            <a:xfrm flipV="1">
              <a:off x="4814047" y="5209797"/>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1979409-9406-691E-2A31-80794FF5DB76}"/>
                </a:ext>
              </a:extLst>
            </p:cNvPr>
            <p:cNvCxnSpPr>
              <a:cxnSpLocks/>
            </p:cNvCxnSpPr>
            <p:nvPr/>
          </p:nvCxnSpPr>
          <p:spPr>
            <a:xfrm flipV="1">
              <a:off x="4805081" y="4394009"/>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2FB02E-D217-8CB3-E88A-A024B648C3D3}"/>
                </a:ext>
              </a:extLst>
            </p:cNvPr>
            <p:cNvCxnSpPr>
              <a:cxnSpLocks/>
              <a:stCxn id="7" idx="3"/>
              <a:endCxn id="24" idx="1"/>
            </p:cNvCxnSpPr>
            <p:nvPr/>
          </p:nvCxnSpPr>
          <p:spPr>
            <a:xfrm flipV="1">
              <a:off x="5611905" y="4147479"/>
              <a:ext cx="1192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EEF68D-0621-129F-C42C-4178504F7AAB}"/>
                </a:ext>
              </a:extLst>
            </p:cNvPr>
            <p:cNvCxnSpPr>
              <a:cxnSpLocks/>
              <a:stCxn id="24" idx="0"/>
            </p:cNvCxnSpPr>
            <p:nvPr/>
          </p:nvCxnSpPr>
          <p:spPr>
            <a:xfrm flipV="1">
              <a:off x="7602068" y="2704596"/>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B21BCB-A2BA-27F9-9AE7-47CBC65F7643}"/>
                </a:ext>
              </a:extLst>
            </p:cNvPr>
            <p:cNvCxnSpPr>
              <a:cxnSpLocks/>
              <a:stCxn id="20" idx="3"/>
              <a:endCxn id="9" idx="1"/>
            </p:cNvCxnSpPr>
            <p:nvPr/>
          </p:nvCxnSpPr>
          <p:spPr>
            <a:xfrm flipV="1">
              <a:off x="8408890" y="1772848"/>
              <a:ext cx="11474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C812E1-9F82-30F5-D68E-9B91C12FDD17}"/>
                </a:ext>
              </a:extLst>
            </p:cNvPr>
            <p:cNvCxnSpPr>
              <a:cxnSpLocks/>
              <a:stCxn id="9" idx="0"/>
            </p:cNvCxnSpPr>
            <p:nvPr/>
          </p:nvCxnSpPr>
          <p:spPr>
            <a:xfrm flipV="1">
              <a:off x="10354236" y="1159477"/>
              <a:ext cx="0" cy="366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D05C23E-4771-BA42-017F-F942EDBD3706}"/>
                </a:ext>
              </a:extLst>
            </p:cNvPr>
            <p:cNvGrpSpPr/>
            <p:nvPr/>
          </p:nvGrpSpPr>
          <p:grpSpPr>
            <a:xfrm>
              <a:off x="6813173" y="867849"/>
              <a:ext cx="1595717" cy="1810002"/>
              <a:chOff x="6033247" y="3281084"/>
              <a:chExt cx="1595717" cy="1066800"/>
            </a:xfrm>
          </p:grpSpPr>
          <p:sp>
            <p:nvSpPr>
              <p:cNvPr id="20" name="Rectangle 19">
                <a:extLst>
                  <a:ext uri="{FF2B5EF4-FFF2-40B4-BE49-F238E27FC236}">
                    <a16:creationId xmlns:a16="http://schemas.microsoft.com/office/drawing/2014/main" id="{A1373194-EFD7-BC3E-8B45-33B4CABCF82F}"/>
                  </a:ext>
                </a:extLst>
              </p:cNvPr>
              <p:cNvSpPr/>
              <p:nvPr/>
            </p:nvSpPr>
            <p:spPr>
              <a:xfrm>
                <a:off x="6033247" y="3281084"/>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B6AFA6B8-7F26-4138-5BF6-94F0996BADF8}"/>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Attention</a:t>
                </a:r>
                <a:endParaRPr lang="en-IN" sz="800" dirty="0"/>
              </a:p>
            </p:txBody>
          </p:sp>
          <p:sp>
            <p:nvSpPr>
              <p:cNvPr id="22" name="Rectangle 21">
                <a:extLst>
                  <a:ext uri="{FF2B5EF4-FFF2-40B4-BE49-F238E27FC236}">
                    <a16:creationId xmlns:a16="http://schemas.microsoft.com/office/drawing/2014/main" id="{7BF5A04F-4BCB-9095-797E-5AAD23F52C51}"/>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FFN</a:t>
                </a:r>
                <a:endParaRPr lang="en-IN" sz="800" dirty="0"/>
              </a:p>
            </p:txBody>
          </p:sp>
          <p:sp>
            <p:nvSpPr>
              <p:cNvPr id="23" name="Rectangle 22">
                <a:extLst>
                  <a:ext uri="{FF2B5EF4-FFF2-40B4-BE49-F238E27FC236}">
                    <a16:creationId xmlns:a16="http://schemas.microsoft.com/office/drawing/2014/main" id="{18202F9A-B76F-CB7E-A952-9B60911B987F}"/>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Layer Norm</a:t>
                </a:r>
                <a:endParaRPr lang="en-IN" sz="800" dirty="0"/>
              </a:p>
            </p:txBody>
          </p:sp>
        </p:grpSp>
      </p:grpSp>
      <p:sp>
        <p:nvSpPr>
          <p:cNvPr id="34" name="TextBox 33">
            <a:extLst>
              <a:ext uri="{FF2B5EF4-FFF2-40B4-BE49-F238E27FC236}">
                <a16:creationId xmlns:a16="http://schemas.microsoft.com/office/drawing/2014/main" id="{24F25DC2-51B8-92DB-5135-A58DBDADC6BF}"/>
              </a:ext>
            </a:extLst>
          </p:cNvPr>
          <p:cNvSpPr txBox="1"/>
          <p:nvPr/>
        </p:nvSpPr>
        <p:spPr>
          <a:xfrm>
            <a:off x="9164910" y="209932"/>
            <a:ext cx="2589170" cy="646331"/>
          </a:xfrm>
          <a:prstGeom prst="rect">
            <a:avLst/>
          </a:prstGeom>
          <a:noFill/>
        </p:spPr>
        <p:txBody>
          <a:bodyPr wrap="none" rtlCol="0">
            <a:spAutoFit/>
          </a:bodyPr>
          <a:lstStyle/>
          <a:p>
            <a:r>
              <a:rPr lang="en-US" sz="3600" dirty="0">
                <a:latin typeface="Aharoni" panose="020F0502020204030204" pitchFamily="2" charset="-79"/>
                <a:cs typeface="Aharoni" panose="020F0502020204030204" pitchFamily="2" charset="-79"/>
              </a:rPr>
              <a:t>Tokenization</a:t>
            </a:r>
            <a:endParaRPr lang="en-IN" sz="3600" dirty="0">
              <a:latin typeface="Aharoni" panose="020F0502020204030204" pitchFamily="2" charset="-79"/>
              <a:cs typeface="Aharoni" panose="020F0502020204030204" pitchFamily="2" charset="-79"/>
            </a:endParaRPr>
          </a:p>
        </p:txBody>
      </p:sp>
      <p:sp>
        <p:nvSpPr>
          <p:cNvPr id="36" name="TextBox 35">
            <a:extLst>
              <a:ext uri="{FF2B5EF4-FFF2-40B4-BE49-F238E27FC236}">
                <a16:creationId xmlns:a16="http://schemas.microsoft.com/office/drawing/2014/main" id="{82845B24-DCBF-8037-9444-9526471A615F}"/>
              </a:ext>
            </a:extLst>
          </p:cNvPr>
          <p:cNvSpPr txBox="1"/>
          <p:nvPr/>
        </p:nvSpPr>
        <p:spPr>
          <a:xfrm>
            <a:off x="3743508" y="1003379"/>
            <a:ext cx="8251762" cy="1477328"/>
          </a:xfrm>
          <a:prstGeom prst="rect">
            <a:avLst/>
          </a:prstGeom>
          <a:noFill/>
        </p:spPr>
        <p:txBody>
          <a:bodyPr wrap="square" rtlCol="0">
            <a:spAutoFit/>
          </a:bodyPr>
          <a:lstStyle/>
          <a:p>
            <a:pPr marL="342900" indent="-342900">
              <a:buFont typeface="+mj-lt"/>
              <a:buAutoNum type="arabicPeriod"/>
            </a:pPr>
            <a:r>
              <a:rPr lang="en-US" sz="1800" b="1" dirty="0">
                <a:latin typeface="Times New Roman" panose="02020603050405020304" pitchFamily="18" charset="0"/>
                <a:cs typeface="Times New Roman" panose="02020603050405020304" pitchFamily="18" charset="0"/>
              </a:rPr>
              <a:t>Byte Pair Encoding (BPE) Tokenization </a:t>
            </a:r>
            <a:r>
              <a:rPr lang="en-US" sz="1800" dirty="0">
                <a:latin typeface="Times New Roman" panose="02020603050405020304" pitchFamily="18" charset="0"/>
                <a:cs typeface="Times New Roman" panose="02020603050405020304" pitchFamily="18" charset="0"/>
              </a:rPr>
              <a:t>is a tokenization technique that starts with a base vocabulary and iteratively merges the most frequent pairs of bytes or characters to form new tokens. </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a:latin typeface="Times New Roman" panose="02020603050405020304" pitchFamily="18" charset="0"/>
                <a:cs typeface="Times New Roman" panose="02020603050405020304" pitchFamily="18" charset="0"/>
              </a:rPr>
              <a:t>This helps in efficiently compressing text and handling out-of-vocabulary words.</a:t>
            </a:r>
            <a:endParaRPr lang="en-IN" sz="18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DA97BF1F-A134-1EDA-50E7-BDE5BBB07FF2}"/>
              </a:ext>
            </a:extLst>
          </p:cNvPr>
          <p:cNvSpPr txBox="1"/>
          <p:nvPr/>
        </p:nvSpPr>
        <p:spPr>
          <a:xfrm>
            <a:off x="299259" y="2884767"/>
            <a:ext cx="8037917" cy="3693319"/>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Consider an input. [(“cat”, 10), (“sat”, 5), (“at”, 2), (“the”, 7), (“mat”, 6), (“there”, 3)] with their frequency.</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base vocab will consist of unique set of symbols used to write those words. [</a:t>
            </a:r>
            <a:r>
              <a:rPr lang="pt-BR" sz="1800" dirty="0">
                <a:latin typeface="Times New Roman" panose="02020603050405020304" pitchFamily="18" charset="0"/>
                <a:cs typeface="Times New Roman" panose="02020603050405020304" pitchFamily="18" charset="0"/>
              </a:rPr>
              <a:t>c, a, t, s, h, e,  m, r]</a:t>
            </a:r>
            <a:br>
              <a:rPr lang="pt-BR" sz="1800" dirty="0">
                <a:latin typeface="Times New Roman" panose="02020603050405020304" pitchFamily="18" charset="0"/>
                <a:cs typeface="Times New Roman" panose="02020603050405020304" pitchFamily="18" charset="0"/>
              </a:rPr>
            </a:br>
            <a:endParaRPr lang="pt-BR"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Traditional character-level tokenization looks at words as sequences of Unicode characters. However, byte-level BPE treats text as a sequence of bytes. This means it breaks down the text into its raw byte representation.</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Since there are 256 possible byte values (0-255), the initial vocabulary consists of these 256 bytes. This is significantly smaller than a typical character-based vocabulary, which might include thousands of characters from various languages.</a:t>
            </a:r>
          </a:p>
        </p:txBody>
      </p:sp>
      <p:pic>
        <p:nvPicPr>
          <p:cNvPr id="1026" name="Picture 2" descr="Standard ASCII Chart / ASCII Table - Hex to Decimal Code Conversion">
            <a:extLst>
              <a:ext uri="{FF2B5EF4-FFF2-40B4-BE49-F238E27FC236}">
                <a16:creationId xmlns:a16="http://schemas.microsoft.com/office/drawing/2014/main" id="{C51423D5-97D6-3132-6F26-7FC2CE52B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833" y="2480707"/>
            <a:ext cx="2402519" cy="2037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tended ASCII Chart / ASCII Table - Hex to Decimal Code Conversion">
            <a:extLst>
              <a:ext uri="{FF2B5EF4-FFF2-40B4-BE49-F238E27FC236}">
                <a16:creationId xmlns:a16="http://schemas.microsoft.com/office/drawing/2014/main" id="{576043FE-3D29-B4CD-FF04-5847E5824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7834" y="4742159"/>
            <a:ext cx="2402519" cy="2037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37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EEF87E-9578-F591-0E28-76A676A67630}"/>
              </a:ext>
            </a:extLst>
          </p:cNvPr>
          <p:cNvSpPr>
            <a:spLocks noGrp="1"/>
          </p:cNvSpPr>
          <p:nvPr>
            <p:ph type="body" idx="1"/>
          </p:nvPr>
        </p:nvSpPr>
        <p:spPr>
          <a:xfrm>
            <a:off x="398928" y="242046"/>
            <a:ext cx="11416553" cy="6508377"/>
          </a:xfrm>
        </p:spPr>
        <p:txBody>
          <a:bodyPr>
            <a:normAutofit/>
          </a:bodyPr>
          <a:lstStyle/>
          <a:p>
            <a:r>
              <a:rPr lang="en-US" sz="1400" dirty="0">
                <a:latin typeface="Times New Roman" panose="02020603050405020304" pitchFamily="18" charset="0"/>
                <a:cs typeface="Times New Roman" panose="02020603050405020304" pitchFamily="18" charset="0"/>
              </a:rPr>
              <a:t>During the tokenizer training process, the BPE algorithm continuously identifies the most common combination of two adjacent tokens within a word. This frequent pair is then merged, and the algorithm iterates this process, searching for the next most common pair to merge, until the training is complete.</a:t>
            </a:r>
          </a:p>
          <a:p>
            <a:r>
              <a:rPr lang="en-US" sz="1400" dirty="0">
                <a:latin typeface="Times New Roman" panose="02020603050405020304" pitchFamily="18" charset="0"/>
                <a:cs typeface="Times New Roman" panose="02020603050405020304" pitchFamily="18" charset="0"/>
              </a:rPr>
              <a:t>[(‘c’, ‘a’, ‘t’, 10), (‘s’, ‘a’, ‘t’, 5), (‘a’, ‘t’ , 2), (‘t’, ‘h’, ‘e’, 7), (‘m’, ‘a’, ‘t’, 6), (‘t’, ‘h’, ‘e’, ‘r’, ‘e’, 3)] </a:t>
            </a:r>
          </a:p>
          <a:p>
            <a:r>
              <a:rPr lang="en-US" sz="1400" dirty="0">
                <a:latin typeface="Times New Roman" panose="02020603050405020304" pitchFamily="18" charset="0"/>
                <a:cs typeface="Times New Roman" panose="02020603050405020304" pitchFamily="18" charset="0"/>
              </a:rPr>
              <a:t>BPE search for the most repeated pair in the vocab set [</a:t>
            </a:r>
            <a:r>
              <a:rPr lang="pt-BR" sz="1400" dirty="0">
                <a:latin typeface="Times New Roman" panose="02020603050405020304" pitchFamily="18" charset="0"/>
                <a:cs typeface="Times New Roman" panose="02020603050405020304" pitchFamily="18" charset="0"/>
              </a:rPr>
              <a:t>c, a, t, s, h, e,  m, r]</a:t>
            </a:r>
            <a:endParaRPr lang="pt-BR" sz="1400" dirty="0"/>
          </a:p>
          <a:p>
            <a:r>
              <a:rPr lang="en-US" sz="1400" dirty="0">
                <a:latin typeface="Times New Roman" panose="02020603050405020304" pitchFamily="18" charset="0"/>
                <a:cs typeface="Times New Roman" panose="02020603050405020304" pitchFamily="18" charset="0"/>
              </a:rPr>
              <a:t>[(‘ca’, ‘at’, 10), (‘</a:t>
            </a:r>
            <a:r>
              <a:rPr lang="en-US" sz="1400" dirty="0" err="1">
                <a:latin typeface="Times New Roman" panose="02020603050405020304" pitchFamily="18" charset="0"/>
                <a:cs typeface="Times New Roman" panose="02020603050405020304" pitchFamily="18" charset="0"/>
              </a:rPr>
              <a:t>sa</a:t>
            </a:r>
            <a:r>
              <a:rPr lang="en-US" sz="1400" dirty="0">
                <a:latin typeface="Times New Roman" panose="02020603050405020304" pitchFamily="18" charset="0"/>
                <a:cs typeface="Times New Roman" panose="02020603050405020304" pitchFamily="18" charset="0"/>
              </a:rPr>
              <a:t>’, ‘at’, 5), (‘at’ , 2), (‘</a:t>
            </a:r>
            <a:r>
              <a:rPr lang="en-US" sz="1400" dirty="0" err="1">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‘he’, 7), (‘ma’, ‘at’, 6), (‘</a:t>
            </a:r>
            <a:r>
              <a:rPr lang="en-US" sz="1400" dirty="0" err="1">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‘he’, ‘er’, ‘re’, 3)]</a:t>
            </a:r>
          </a:p>
          <a:p>
            <a:pPr marL="114300" indent="0">
              <a:buNone/>
            </a:pPr>
            <a:r>
              <a:rPr lang="en-US" sz="1400" dirty="0">
                <a:latin typeface="Times New Roman" panose="02020603050405020304" pitchFamily="18" charset="0"/>
                <a:cs typeface="Times New Roman" panose="02020603050405020304" pitchFamily="18" charset="0"/>
              </a:rPr>
              <a:t>‘ca’ repeated 10 times	| ‘at’ repeated 10+5+2+6 = 23 times | ‘</a:t>
            </a:r>
            <a:r>
              <a:rPr lang="en-US" sz="1400" dirty="0" err="1">
                <a:latin typeface="Times New Roman" panose="02020603050405020304" pitchFamily="18" charset="0"/>
                <a:cs typeface="Times New Roman" panose="02020603050405020304" pitchFamily="18" charset="0"/>
              </a:rPr>
              <a:t>sa</a:t>
            </a:r>
            <a:r>
              <a:rPr lang="en-US" sz="1400" dirty="0">
                <a:latin typeface="Times New Roman" panose="02020603050405020304" pitchFamily="18" charset="0"/>
                <a:cs typeface="Times New Roman" panose="02020603050405020304" pitchFamily="18" charset="0"/>
              </a:rPr>
              <a:t>’ repeated 5 times | ‘</a:t>
            </a:r>
            <a:r>
              <a:rPr lang="en-US" sz="1400" dirty="0" err="1">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repeated 7+3 =10 times | ‘he’ repeated 7 + 3 = 10 times | ‘ma’ repeated 6 times | ‘er’ repeated 3 times | ‘re’ repeated 3 times</a:t>
            </a:r>
          </a:p>
          <a:p>
            <a:r>
              <a:rPr lang="en-US" sz="1400" dirty="0">
                <a:latin typeface="Times New Roman" panose="02020603050405020304" pitchFamily="18" charset="0"/>
                <a:cs typeface="Times New Roman" panose="02020603050405020304" pitchFamily="18" charset="0"/>
              </a:rPr>
              <a:t>First rule the BPE learns is to combine ‘a’ and ‘t’</a:t>
            </a:r>
          </a:p>
          <a:p>
            <a:r>
              <a:rPr lang="en-US" sz="1400" dirty="0">
                <a:latin typeface="Times New Roman" panose="02020603050405020304" pitchFamily="18" charset="0"/>
                <a:cs typeface="Times New Roman" panose="02020603050405020304" pitchFamily="18" charset="0"/>
              </a:rPr>
              <a:t>Now vocab becomes [</a:t>
            </a:r>
            <a:r>
              <a:rPr lang="pt-BR" sz="1400" dirty="0">
                <a:latin typeface="Times New Roman" panose="02020603050405020304" pitchFamily="18" charset="0"/>
                <a:cs typeface="Times New Roman" panose="02020603050405020304" pitchFamily="18" charset="0"/>
              </a:rPr>
              <a:t>c, at, s, h, e,  m, r]</a:t>
            </a:r>
          </a:p>
          <a:p>
            <a:r>
              <a:rPr lang="pt-BR" sz="1400" dirty="0">
                <a:latin typeface="Times New Roman" panose="02020603050405020304" pitchFamily="18" charset="0"/>
                <a:cs typeface="Times New Roman" panose="02020603050405020304" pitchFamily="18" charset="0"/>
              </a:rPr>
              <a:t>Corpus: </a:t>
            </a:r>
            <a:r>
              <a:rPr lang="en-US" sz="1400" dirty="0">
                <a:latin typeface="Times New Roman" panose="02020603050405020304" pitchFamily="18" charset="0"/>
                <a:cs typeface="Times New Roman" panose="02020603050405020304" pitchFamily="18" charset="0"/>
              </a:rPr>
              <a:t>[(‘c’, ‘at’, 10), (‘s’, ‘at’, 5), (‘at’ , 2), (‘t’, ‘h’, ‘e’, 7), (‘m’, ‘at’, 6), (‘t’, ‘h’, ‘e’, ‘r’, ‘e’, 3)]</a:t>
            </a:r>
          </a:p>
          <a:p>
            <a:r>
              <a:rPr lang="pt-BR" sz="1400" dirty="0">
                <a:latin typeface="Times New Roman" panose="02020603050405020304" pitchFamily="18" charset="0"/>
                <a:cs typeface="Times New Roman" panose="02020603050405020304" pitchFamily="18" charset="0"/>
              </a:rPr>
              <a:t>Again search for the most repeated pair in :  </a:t>
            </a:r>
            <a:r>
              <a:rPr lang="en-US" sz="1400" dirty="0">
                <a:latin typeface="Times New Roman" panose="02020603050405020304" pitchFamily="18" charset="0"/>
                <a:cs typeface="Times New Roman" panose="02020603050405020304" pitchFamily="18" charset="0"/>
              </a:rPr>
              <a:t>[(‘c’, ‘at’, 10), (‘s’, ‘at’, 5), (‘at’ , 2), (‘</a:t>
            </a:r>
            <a:r>
              <a:rPr lang="en-US" sz="1400" dirty="0" err="1">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‘he’, 7), (‘m’, ‘at’, 6), (‘</a:t>
            </a:r>
            <a:r>
              <a:rPr lang="en-US" sz="1400" dirty="0" err="1">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‘he’, ‘er’, ‘re’, 3)]</a:t>
            </a:r>
          </a:p>
          <a:p>
            <a:r>
              <a:rPr lang="en-US" sz="1400" dirty="0">
                <a:latin typeface="Times New Roman" panose="02020603050405020304" pitchFamily="18" charset="0"/>
                <a:cs typeface="Times New Roman" panose="02020603050405020304" pitchFamily="18" charset="0"/>
              </a:rPr>
              <a:t>(‘c’, ‘at’) : 10 |  (‘s’, ‘at’): 5 |  (‘t’, ‘h’): 10 |  (‘h’, ‘e’): 10 |  (‘m’, ‘at’): 6 |  (‘</a:t>
            </a:r>
            <a:r>
              <a:rPr lang="en-US" sz="1400" dirty="0" err="1">
                <a:latin typeface="Times New Roman" panose="02020603050405020304" pitchFamily="18" charset="0"/>
                <a:cs typeface="Times New Roman" panose="02020603050405020304" pitchFamily="18" charset="0"/>
              </a:rPr>
              <a:t>e’,’r</a:t>
            </a:r>
            <a:r>
              <a:rPr lang="en-US" sz="1400" dirty="0">
                <a:latin typeface="Times New Roman" panose="02020603050405020304" pitchFamily="18" charset="0"/>
                <a:cs typeface="Times New Roman" panose="02020603050405020304" pitchFamily="18" charset="0"/>
              </a:rPr>
              <a:t>’): 3, (‘r’, ‘e’): 3</a:t>
            </a:r>
          </a:p>
          <a:p>
            <a:r>
              <a:rPr lang="en-US" sz="1400" dirty="0">
                <a:latin typeface="Times New Roman" panose="02020603050405020304" pitchFamily="18" charset="0"/>
                <a:cs typeface="Times New Roman" panose="02020603050405020304" pitchFamily="18" charset="0"/>
              </a:rPr>
              <a:t> Vocab: [</a:t>
            </a:r>
            <a:r>
              <a:rPr lang="pt-BR" sz="1400" dirty="0">
                <a:latin typeface="Times New Roman" panose="02020603050405020304" pitchFamily="18" charset="0"/>
                <a:cs typeface="Times New Roman" panose="02020603050405020304" pitchFamily="18" charset="0"/>
              </a:rPr>
              <a:t>cat, s, h, e,  m, r]</a:t>
            </a:r>
          </a:p>
          <a:p>
            <a:r>
              <a:rPr lang="pt-BR" sz="1400" dirty="0">
                <a:latin typeface="Times New Roman" panose="02020603050405020304" pitchFamily="18" charset="0"/>
                <a:cs typeface="Times New Roman" panose="02020603050405020304" pitchFamily="18" charset="0"/>
              </a:rPr>
              <a:t>Corpus: : </a:t>
            </a:r>
            <a:r>
              <a:rPr lang="en-US" sz="1400" dirty="0">
                <a:latin typeface="Times New Roman" panose="02020603050405020304" pitchFamily="18" charset="0"/>
                <a:cs typeface="Times New Roman" panose="02020603050405020304" pitchFamily="18" charset="0"/>
              </a:rPr>
              <a:t>[(‘cat’, 10), (‘s’, ‘at’, 5), (‘at’ , 2), (‘t’, ‘h’, ‘e’, 7), (‘m’, ‘at’, 6), (‘t’, ‘h’, ‘e’, ‘r’, ‘e’, 3)]</a:t>
            </a:r>
          </a:p>
          <a:p>
            <a:r>
              <a:rPr lang="en-US" sz="1400" dirty="0">
                <a:latin typeface="Times New Roman" panose="02020603050405020304" pitchFamily="18" charset="0"/>
                <a:cs typeface="Times New Roman" panose="02020603050405020304" pitchFamily="18" charset="0"/>
              </a:rPr>
              <a:t>(‘cat’) : 10 |  (‘s’, ‘at’): 5 |  (‘t’, ‘h’): 10 |  (‘h’, ‘e’): 10 |  (‘m’, ‘at’): 6 |  (‘</a:t>
            </a:r>
            <a:r>
              <a:rPr lang="en-US" sz="1400" dirty="0" err="1">
                <a:latin typeface="Times New Roman" panose="02020603050405020304" pitchFamily="18" charset="0"/>
                <a:cs typeface="Times New Roman" panose="02020603050405020304" pitchFamily="18" charset="0"/>
              </a:rPr>
              <a:t>e’,’r</a:t>
            </a:r>
            <a:r>
              <a:rPr lang="en-US" sz="1400" dirty="0">
                <a:latin typeface="Times New Roman" panose="02020603050405020304" pitchFamily="18" charset="0"/>
                <a:cs typeface="Times New Roman" panose="02020603050405020304" pitchFamily="18" charset="0"/>
              </a:rPr>
              <a:t>’): 3, (‘r’, ‘e’): 3</a:t>
            </a:r>
          </a:p>
          <a:p>
            <a:r>
              <a:rPr lang="pt-BR" sz="1400" dirty="0">
                <a:latin typeface="Times New Roman" panose="02020603050405020304" pitchFamily="18" charset="0"/>
                <a:cs typeface="Times New Roman" panose="02020603050405020304" pitchFamily="18" charset="0"/>
              </a:rPr>
              <a:t>Vocab: </a:t>
            </a:r>
            <a:r>
              <a:rPr lang="en-US" sz="1400" dirty="0">
                <a:latin typeface="Times New Roman" panose="02020603050405020304" pitchFamily="18" charset="0"/>
                <a:cs typeface="Times New Roman" panose="02020603050405020304" pitchFamily="18" charset="0"/>
              </a:rPr>
              <a:t>[</a:t>
            </a:r>
            <a:r>
              <a:rPr lang="pt-BR" sz="1400" dirty="0">
                <a:latin typeface="Times New Roman" panose="02020603050405020304" pitchFamily="18" charset="0"/>
                <a:cs typeface="Times New Roman" panose="02020603050405020304" pitchFamily="18" charset="0"/>
              </a:rPr>
              <a:t>cat, s, th, e,  m, r]</a:t>
            </a:r>
          </a:p>
          <a:p>
            <a:r>
              <a:rPr lang="pt-BR" sz="1400" dirty="0">
                <a:latin typeface="Times New Roman" panose="02020603050405020304" pitchFamily="18" charset="0"/>
                <a:cs typeface="Times New Roman" panose="02020603050405020304" pitchFamily="18" charset="0"/>
              </a:rPr>
              <a:t>Corpus: </a:t>
            </a:r>
            <a:r>
              <a:rPr lang="en-US" sz="1400" dirty="0">
                <a:latin typeface="Times New Roman" panose="02020603050405020304" pitchFamily="18" charset="0"/>
                <a:cs typeface="Times New Roman" panose="02020603050405020304" pitchFamily="18" charset="0"/>
              </a:rPr>
              <a:t>[(‘cat’, 10), (‘s’, ‘at’, 5), (‘at’ , 2), (‘</a:t>
            </a:r>
            <a:r>
              <a:rPr lang="en-US" sz="1400" dirty="0" err="1">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‘e’, 7), (‘m’, ‘at’, 6), (‘</a:t>
            </a:r>
            <a:r>
              <a:rPr lang="en-US" sz="1400" dirty="0" err="1">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‘e’, ‘r’, ‘e’, 3)]</a:t>
            </a:r>
            <a:endParaRPr lang="pt-BR" sz="1400" dirty="0">
              <a:latin typeface="Times New Roman" panose="02020603050405020304" pitchFamily="18" charset="0"/>
              <a:cs typeface="Times New Roman" panose="02020603050405020304" pitchFamily="18" charset="0"/>
            </a:endParaRPr>
          </a:p>
          <a:p>
            <a:r>
              <a:rPr lang="en-IN" sz="1400" dirty="0"/>
              <a:t>And we continue till the desired vocab size is reached.</a:t>
            </a:r>
          </a:p>
        </p:txBody>
      </p:sp>
    </p:spTree>
    <p:extLst>
      <p:ext uri="{BB962C8B-B14F-4D97-AF65-F5344CB8AC3E}">
        <p14:creationId xmlns:p14="http://schemas.microsoft.com/office/powerpoint/2010/main" val="4193276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2BCE99-E5D2-A88B-EBDB-34811C8040FD}"/>
              </a:ext>
            </a:extLst>
          </p:cNvPr>
          <p:cNvSpPr>
            <a:spLocks noGrp="1"/>
          </p:cNvSpPr>
          <p:nvPr>
            <p:ph type="body" idx="1"/>
          </p:nvPr>
        </p:nvSpPr>
        <p:spPr>
          <a:xfrm>
            <a:off x="838200" y="4823011"/>
            <a:ext cx="10515600" cy="1353951"/>
          </a:xfrm>
        </p:spPr>
        <p:txBody>
          <a:bodyPr/>
          <a:lstStyle/>
          <a:p>
            <a:pPr marL="114300" indent="0">
              <a:buNone/>
            </a:pPr>
            <a:r>
              <a:rPr lang="en-IN" dirty="0"/>
              <a:t>https://platform.openai.com/tokenizer</a:t>
            </a:r>
          </a:p>
        </p:txBody>
      </p:sp>
      <p:pic>
        <p:nvPicPr>
          <p:cNvPr id="5" name="Picture 4">
            <a:extLst>
              <a:ext uri="{FF2B5EF4-FFF2-40B4-BE49-F238E27FC236}">
                <a16:creationId xmlns:a16="http://schemas.microsoft.com/office/drawing/2014/main" id="{C6076139-DC01-420C-E9A0-F24869141E98}"/>
              </a:ext>
            </a:extLst>
          </p:cNvPr>
          <p:cNvPicPr>
            <a:picLocks noChangeAspect="1"/>
          </p:cNvPicPr>
          <p:nvPr/>
        </p:nvPicPr>
        <p:blipFill>
          <a:blip r:embed="rId2"/>
          <a:stretch>
            <a:fillRect/>
          </a:stretch>
        </p:blipFill>
        <p:spPr>
          <a:xfrm>
            <a:off x="2065629" y="277846"/>
            <a:ext cx="8060741" cy="4349565"/>
          </a:xfrm>
          <a:prstGeom prst="rect">
            <a:avLst/>
          </a:prstGeom>
        </p:spPr>
      </p:pic>
    </p:spTree>
    <p:extLst>
      <p:ext uri="{BB962C8B-B14F-4D97-AF65-F5344CB8AC3E}">
        <p14:creationId xmlns:p14="http://schemas.microsoft.com/office/powerpoint/2010/main" val="2919175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24F25DC2-51B8-92DB-5135-A58DBDADC6BF}"/>
              </a:ext>
            </a:extLst>
          </p:cNvPr>
          <p:cNvSpPr txBox="1"/>
          <p:nvPr/>
        </p:nvSpPr>
        <p:spPr>
          <a:xfrm>
            <a:off x="9164910" y="209932"/>
            <a:ext cx="2621230" cy="646331"/>
          </a:xfrm>
          <a:prstGeom prst="rect">
            <a:avLst/>
          </a:prstGeom>
          <a:noFill/>
        </p:spPr>
        <p:txBody>
          <a:bodyPr wrap="none" rtlCol="0">
            <a:spAutoFit/>
          </a:bodyPr>
          <a:lstStyle/>
          <a:p>
            <a:r>
              <a:rPr lang="en-US" sz="3600" dirty="0">
                <a:latin typeface="Aharoni" panose="020F0502020204030204" pitchFamily="2" charset="-79"/>
                <a:cs typeface="Aharoni" panose="020F0502020204030204" pitchFamily="2" charset="-79"/>
              </a:rPr>
              <a:t>Embedding</a:t>
            </a:r>
            <a:endParaRPr lang="en-IN" sz="3600" dirty="0">
              <a:latin typeface="Aharoni" panose="020F0502020204030204" pitchFamily="2" charset="-79"/>
              <a:cs typeface="Aharoni" panose="020F0502020204030204" pitchFamily="2" charset="-79"/>
            </a:endParaRPr>
          </a:p>
        </p:txBody>
      </p:sp>
      <p:grpSp>
        <p:nvGrpSpPr>
          <p:cNvPr id="2" name="Group 1">
            <a:extLst>
              <a:ext uri="{FF2B5EF4-FFF2-40B4-BE49-F238E27FC236}">
                <a16:creationId xmlns:a16="http://schemas.microsoft.com/office/drawing/2014/main" id="{45F4721A-B7AE-1280-FAF8-8E0F07C8BF18}"/>
              </a:ext>
            </a:extLst>
          </p:cNvPr>
          <p:cNvGrpSpPr/>
          <p:nvPr/>
        </p:nvGrpSpPr>
        <p:grpSpPr>
          <a:xfrm>
            <a:off x="251582" y="209932"/>
            <a:ext cx="4086954" cy="2323412"/>
            <a:chOff x="4016188" y="867849"/>
            <a:chExt cx="7135906" cy="5684362"/>
          </a:xfrm>
        </p:grpSpPr>
        <p:sp>
          <p:nvSpPr>
            <p:cNvPr id="3" name="Rectangle 2">
              <a:extLst>
                <a:ext uri="{FF2B5EF4-FFF2-40B4-BE49-F238E27FC236}">
                  <a16:creationId xmlns:a16="http://schemas.microsoft.com/office/drawing/2014/main" id="{82B79303-6720-590B-371F-1B32D1CD3D99}"/>
                </a:ext>
              </a:extLst>
            </p:cNvPr>
            <p:cNvSpPr/>
            <p:nvPr/>
          </p:nvSpPr>
          <p:spPr>
            <a:xfrm>
              <a:off x="4016188" y="5532526"/>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28" name="Rectangle 27">
              <a:extLst>
                <a:ext uri="{FF2B5EF4-FFF2-40B4-BE49-F238E27FC236}">
                  <a16:creationId xmlns:a16="http://schemas.microsoft.com/office/drawing/2014/main" id="{F0CC9638-79F6-6D7C-7655-452240B013CF}"/>
                </a:ext>
              </a:extLst>
            </p:cNvPr>
            <p:cNvSpPr/>
            <p:nvPr/>
          </p:nvSpPr>
          <p:spPr>
            <a:xfrm>
              <a:off x="4016188" y="4716738"/>
              <a:ext cx="1595717" cy="493059"/>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Embedding</a:t>
              </a:r>
              <a:endParaRPr lang="en-IN" sz="700" dirty="0"/>
            </a:p>
          </p:txBody>
        </p:sp>
        <p:sp>
          <p:nvSpPr>
            <p:cNvPr id="29" name="Rectangle 28">
              <a:extLst>
                <a:ext uri="{FF2B5EF4-FFF2-40B4-BE49-F238E27FC236}">
                  <a16:creationId xmlns:a16="http://schemas.microsoft.com/office/drawing/2014/main" id="{6F7F0C25-8AD9-E6BE-86AD-D5ED96DBB6E8}"/>
                </a:ext>
              </a:extLst>
            </p:cNvPr>
            <p:cNvSpPr/>
            <p:nvPr/>
          </p:nvSpPr>
          <p:spPr>
            <a:xfrm>
              <a:off x="4016188" y="3900950"/>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Positional Encoding</a:t>
              </a:r>
              <a:endParaRPr lang="en-IN" sz="700" dirty="0"/>
            </a:p>
          </p:txBody>
        </p:sp>
        <p:grpSp>
          <p:nvGrpSpPr>
            <p:cNvPr id="30" name="Group 29">
              <a:extLst>
                <a:ext uri="{FF2B5EF4-FFF2-40B4-BE49-F238E27FC236}">
                  <a16:creationId xmlns:a16="http://schemas.microsoft.com/office/drawing/2014/main" id="{E7DC869B-1DAA-880A-09BF-73A81C1142CC}"/>
                </a:ext>
              </a:extLst>
            </p:cNvPr>
            <p:cNvGrpSpPr/>
            <p:nvPr/>
          </p:nvGrpSpPr>
          <p:grpSpPr>
            <a:xfrm>
              <a:off x="6804209" y="3242478"/>
              <a:ext cx="1595717" cy="1810002"/>
              <a:chOff x="6033247" y="3281083"/>
              <a:chExt cx="1595717" cy="1066800"/>
            </a:xfrm>
          </p:grpSpPr>
          <p:sp>
            <p:nvSpPr>
              <p:cNvPr id="49" name="Rectangle 48">
                <a:extLst>
                  <a:ext uri="{FF2B5EF4-FFF2-40B4-BE49-F238E27FC236}">
                    <a16:creationId xmlns:a16="http://schemas.microsoft.com/office/drawing/2014/main" id="{5BA01D35-E40B-7BE7-3D77-4AB9CAF46F93}"/>
                  </a:ext>
                </a:extLst>
              </p:cNvPr>
              <p:cNvSpPr/>
              <p:nvPr/>
            </p:nvSpPr>
            <p:spPr>
              <a:xfrm>
                <a:off x="6033247" y="3281083"/>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50" name="Rectangle 49">
                <a:extLst>
                  <a:ext uri="{FF2B5EF4-FFF2-40B4-BE49-F238E27FC236}">
                    <a16:creationId xmlns:a16="http://schemas.microsoft.com/office/drawing/2014/main" id="{33E14BD6-0625-0E9B-D973-22217A808897}"/>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51" name="Rectangle 50">
                <a:extLst>
                  <a:ext uri="{FF2B5EF4-FFF2-40B4-BE49-F238E27FC236}">
                    <a16:creationId xmlns:a16="http://schemas.microsoft.com/office/drawing/2014/main" id="{50DD6DCA-B6CE-A9B7-3583-C2DFE1CDADE1}"/>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52" name="Rectangle 51">
                <a:extLst>
                  <a:ext uri="{FF2B5EF4-FFF2-40B4-BE49-F238E27FC236}">
                    <a16:creationId xmlns:a16="http://schemas.microsoft.com/office/drawing/2014/main" id="{02B04D46-6CF3-F8FC-EA30-F24FFEFDB06D}"/>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Layer Norm</a:t>
                </a:r>
                <a:endParaRPr lang="en-IN" sz="700" dirty="0"/>
              </a:p>
            </p:txBody>
          </p:sp>
        </p:grpSp>
        <p:sp>
          <p:nvSpPr>
            <p:cNvPr id="31" name="Rectangle 30">
              <a:extLst>
                <a:ext uri="{FF2B5EF4-FFF2-40B4-BE49-F238E27FC236}">
                  <a16:creationId xmlns:a16="http://schemas.microsoft.com/office/drawing/2014/main" id="{E397E148-B8C9-66ED-CA61-BD185FCD0F27}"/>
                </a:ext>
              </a:extLst>
            </p:cNvPr>
            <p:cNvSpPr/>
            <p:nvPr/>
          </p:nvSpPr>
          <p:spPr>
            <a:xfrm>
              <a:off x="9556377" y="1526318"/>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32" name="TextBox 31">
              <a:extLst>
                <a:ext uri="{FF2B5EF4-FFF2-40B4-BE49-F238E27FC236}">
                  <a16:creationId xmlns:a16="http://schemas.microsoft.com/office/drawing/2014/main" id="{BAFFD52E-428F-9A6B-FBA4-6B375A87AE58}"/>
                </a:ext>
              </a:extLst>
            </p:cNvPr>
            <p:cNvSpPr txBox="1"/>
            <p:nvPr/>
          </p:nvSpPr>
          <p:spPr>
            <a:xfrm>
              <a:off x="4625424" y="6348314"/>
              <a:ext cx="377244" cy="203897"/>
            </a:xfrm>
            <a:prstGeom prst="rect">
              <a:avLst/>
            </a:prstGeom>
            <a:noFill/>
          </p:spPr>
          <p:txBody>
            <a:bodyPr wrap="none" rtlCol="0">
              <a:spAutoFit/>
            </a:bodyPr>
            <a:lstStyle/>
            <a:p>
              <a:r>
                <a:rPr lang="en-US" sz="700" b="1" dirty="0"/>
                <a:t>Input</a:t>
              </a:r>
              <a:endParaRPr lang="en-IN" sz="700" b="1" dirty="0"/>
            </a:p>
          </p:txBody>
        </p:sp>
        <p:sp>
          <p:nvSpPr>
            <p:cNvPr id="33" name="TextBox 32">
              <a:extLst>
                <a:ext uri="{FF2B5EF4-FFF2-40B4-BE49-F238E27FC236}">
                  <a16:creationId xmlns:a16="http://schemas.microsoft.com/office/drawing/2014/main" id="{C334D1B4-79A3-9093-68F6-B254C2AF1EFC}"/>
                </a:ext>
              </a:extLst>
            </p:cNvPr>
            <p:cNvSpPr txBox="1"/>
            <p:nvPr/>
          </p:nvSpPr>
          <p:spPr>
            <a:xfrm>
              <a:off x="10127033" y="869401"/>
              <a:ext cx="447546" cy="203897"/>
            </a:xfrm>
            <a:prstGeom prst="rect">
              <a:avLst/>
            </a:prstGeom>
            <a:noFill/>
          </p:spPr>
          <p:txBody>
            <a:bodyPr wrap="none" rtlCol="0">
              <a:spAutoFit/>
            </a:bodyPr>
            <a:lstStyle/>
            <a:p>
              <a:r>
                <a:rPr lang="en-US" sz="700" b="1" dirty="0"/>
                <a:t>Output</a:t>
              </a:r>
              <a:endParaRPr lang="en-IN" sz="700" b="1" dirty="0"/>
            </a:p>
          </p:txBody>
        </p:sp>
        <p:cxnSp>
          <p:nvCxnSpPr>
            <p:cNvPr id="35" name="Straight Arrow Connector 34">
              <a:extLst>
                <a:ext uri="{FF2B5EF4-FFF2-40B4-BE49-F238E27FC236}">
                  <a16:creationId xmlns:a16="http://schemas.microsoft.com/office/drawing/2014/main" id="{DE948215-375B-B6C5-55B5-D956AC10D8E6}"/>
                </a:ext>
              </a:extLst>
            </p:cNvPr>
            <p:cNvCxnSpPr>
              <a:cxnSpLocks/>
              <a:stCxn id="32" idx="0"/>
              <a:endCxn id="3" idx="2"/>
            </p:cNvCxnSpPr>
            <p:nvPr/>
          </p:nvCxnSpPr>
          <p:spPr>
            <a:xfrm flipV="1">
              <a:off x="4814046" y="6025585"/>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5048BC2-649D-8E1D-4C58-53292D49D0A6}"/>
                </a:ext>
              </a:extLst>
            </p:cNvPr>
            <p:cNvCxnSpPr>
              <a:cxnSpLocks/>
              <a:stCxn id="3" idx="0"/>
              <a:endCxn id="28" idx="2"/>
            </p:cNvCxnSpPr>
            <p:nvPr/>
          </p:nvCxnSpPr>
          <p:spPr>
            <a:xfrm flipV="1">
              <a:off x="4814047" y="5209797"/>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BB0858F-EF92-9567-6A7D-DA7F01756E83}"/>
                </a:ext>
              </a:extLst>
            </p:cNvPr>
            <p:cNvCxnSpPr>
              <a:cxnSpLocks/>
            </p:cNvCxnSpPr>
            <p:nvPr/>
          </p:nvCxnSpPr>
          <p:spPr>
            <a:xfrm flipV="1">
              <a:off x="4805081" y="4394009"/>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881F23-6301-BC98-4694-28F2EBA75DCC}"/>
                </a:ext>
              </a:extLst>
            </p:cNvPr>
            <p:cNvCxnSpPr>
              <a:cxnSpLocks/>
              <a:stCxn id="29" idx="3"/>
              <a:endCxn id="49" idx="1"/>
            </p:cNvCxnSpPr>
            <p:nvPr/>
          </p:nvCxnSpPr>
          <p:spPr>
            <a:xfrm flipV="1">
              <a:off x="5611905" y="4147479"/>
              <a:ext cx="1192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822F13D-7A0E-B563-B6BF-414D78E8AE0E}"/>
                </a:ext>
              </a:extLst>
            </p:cNvPr>
            <p:cNvCxnSpPr>
              <a:cxnSpLocks/>
              <a:stCxn id="49" idx="0"/>
            </p:cNvCxnSpPr>
            <p:nvPr/>
          </p:nvCxnSpPr>
          <p:spPr>
            <a:xfrm flipV="1">
              <a:off x="7602068" y="2704596"/>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48BD250-3CAF-A148-3335-E045F7C35EB6}"/>
                </a:ext>
              </a:extLst>
            </p:cNvPr>
            <p:cNvCxnSpPr>
              <a:cxnSpLocks/>
              <a:stCxn id="45" idx="3"/>
              <a:endCxn id="31" idx="1"/>
            </p:cNvCxnSpPr>
            <p:nvPr/>
          </p:nvCxnSpPr>
          <p:spPr>
            <a:xfrm flipV="1">
              <a:off x="8408890" y="1772848"/>
              <a:ext cx="11474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A1B3C5E-4F24-9DC0-4875-FFC74ADAFCEF}"/>
                </a:ext>
              </a:extLst>
            </p:cNvPr>
            <p:cNvCxnSpPr>
              <a:cxnSpLocks/>
              <a:stCxn id="31" idx="0"/>
              <a:endCxn id="33" idx="2"/>
            </p:cNvCxnSpPr>
            <p:nvPr/>
          </p:nvCxnSpPr>
          <p:spPr>
            <a:xfrm flipH="1" flipV="1">
              <a:off x="10350807" y="1073298"/>
              <a:ext cx="3429" cy="45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0F2E09B-75B7-0768-106F-67B9FD7FCF2A}"/>
                </a:ext>
              </a:extLst>
            </p:cNvPr>
            <p:cNvGrpSpPr/>
            <p:nvPr/>
          </p:nvGrpSpPr>
          <p:grpSpPr>
            <a:xfrm>
              <a:off x="6813173" y="867849"/>
              <a:ext cx="1595717" cy="1810002"/>
              <a:chOff x="6033247" y="3281084"/>
              <a:chExt cx="1595717" cy="1066800"/>
            </a:xfrm>
          </p:grpSpPr>
          <p:sp>
            <p:nvSpPr>
              <p:cNvPr id="45" name="Rectangle 44">
                <a:extLst>
                  <a:ext uri="{FF2B5EF4-FFF2-40B4-BE49-F238E27FC236}">
                    <a16:creationId xmlns:a16="http://schemas.microsoft.com/office/drawing/2014/main" id="{70E66F09-D3D8-AAD1-52F5-EDB92E20D8B2}"/>
                  </a:ext>
                </a:extLst>
              </p:cNvPr>
              <p:cNvSpPr/>
              <p:nvPr/>
            </p:nvSpPr>
            <p:spPr>
              <a:xfrm>
                <a:off x="6033247" y="3281084"/>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46" name="Rectangle 45">
                <a:extLst>
                  <a:ext uri="{FF2B5EF4-FFF2-40B4-BE49-F238E27FC236}">
                    <a16:creationId xmlns:a16="http://schemas.microsoft.com/office/drawing/2014/main" id="{DD4A09CD-4D56-E0F1-34E2-20CFC6442F6A}"/>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47" name="Rectangle 46">
                <a:extLst>
                  <a:ext uri="{FF2B5EF4-FFF2-40B4-BE49-F238E27FC236}">
                    <a16:creationId xmlns:a16="http://schemas.microsoft.com/office/drawing/2014/main" id="{35C87313-62E6-A752-0891-51AC28B1FD9E}"/>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48" name="Rectangle 47">
                <a:extLst>
                  <a:ext uri="{FF2B5EF4-FFF2-40B4-BE49-F238E27FC236}">
                    <a16:creationId xmlns:a16="http://schemas.microsoft.com/office/drawing/2014/main" id="{C1360F3D-D4BB-DA27-011F-CE4FCC8D6F79}"/>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Layer Norm</a:t>
                </a:r>
                <a:endParaRPr lang="en-IN" sz="700" dirty="0"/>
              </a:p>
            </p:txBody>
          </p:sp>
        </p:grpSp>
      </p:grpSp>
      <p:sp>
        <p:nvSpPr>
          <p:cNvPr id="60" name="TextBox 59">
            <a:extLst>
              <a:ext uri="{FF2B5EF4-FFF2-40B4-BE49-F238E27FC236}">
                <a16:creationId xmlns:a16="http://schemas.microsoft.com/office/drawing/2014/main" id="{D154E129-1C7B-A3CE-7E4F-7412A5BC14E5}"/>
              </a:ext>
            </a:extLst>
          </p:cNvPr>
          <p:cNvSpPr txBox="1"/>
          <p:nvPr/>
        </p:nvSpPr>
        <p:spPr>
          <a:xfrm>
            <a:off x="5359940" y="960679"/>
            <a:ext cx="6303522"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Embeddings are vector representations of real-world objects.</a:t>
            </a:r>
            <a:br>
              <a:rPr lang="en-US" sz="2400" dirty="0"/>
            </a:br>
            <a:endParaRPr lang="en-US" sz="2400" dirty="0"/>
          </a:p>
          <a:p>
            <a:pPr marL="285750" indent="-285750">
              <a:buFont typeface="Arial" panose="020B0604020202020204" pitchFamily="34" charset="0"/>
              <a:buChar char="•"/>
            </a:pPr>
            <a:r>
              <a:rPr lang="en-US" sz="2400" dirty="0"/>
              <a:t>What should be the embedding of bat?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Depends on the context:</a:t>
            </a:r>
          </a:p>
          <a:p>
            <a:pPr lvl="2"/>
            <a:r>
              <a:rPr lang="en-US" sz="2400" dirty="0"/>
              <a:t>	My cricket bat</a:t>
            </a:r>
          </a:p>
          <a:p>
            <a:pPr lvl="3"/>
            <a:r>
              <a:rPr lang="en-US" sz="2400" dirty="0"/>
              <a:t>	A bat bit me.</a:t>
            </a:r>
          </a:p>
          <a:p>
            <a:pPr marL="285750" lvl="3" indent="-285750">
              <a:buFont typeface="Arial" panose="020B0604020202020204" pitchFamily="34" charset="0"/>
              <a:buChar char="•"/>
            </a:pPr>
            <a:endParaRPr lang="en-US" sz="2400" dirty="0"/>
          </a:p>
          <a:p>
            <a:pPr marL="285750" lvl="3" indent="-285750">
              <a:buFont typeface="Arial" panose="020B0604020202020204" pitchFamily="34" charset="0"/>
              <a:buChar char="•"/>
            </a:pPr>
            <a:r>
              <a:rPr lang="en-US" sz="2400" dirty="0"/>
              <a:t>Similar words have similar position in the embedding space. They are close to each other. Dissimilar words are far away from each other.</a:t>
            </a:r>
            <a:endParaRPr lang="en-IN" sz="2400" dirty="0"/>
          </a:p>
        </p:txBody>
      </p:sp>
      <p:grpSp>
        <p:nvGrpSpPr>
          <p:cNvPr id="62" name="Group 61">
            <a:extLst>
              <a:ext uri="{FF2B5EF4-FFF2-40B4-BE49-F238E27FC236}">
                <a16:creationId xmlns:a16="http://schemas.microsoft.com/office/drawing/2014/main" id="{5D199EC0-3A3D-4611-CD70-48DED977AC95}"/>
              </a:ext>
            </a:extLst>
          </p:cNvPr>
          <p:cNvGrpSpPr/>
          <p:nvPr/>
        </p:nvGrpSpPr>
        <p:grpSpPr>
          <a:xfrm>
            <a:off x="288117" y="2645925"/>
            <a:ext cx="4377576" cy="3482180"/>
            <a:chOff x="288117" y="2645925"/>
            <a:chExt cx="4377576" cy="3482180"/>
          </a:xfrm>
        </p:grpSpPr>
        <p:pic>
          <p:nvPicPr>
            <p:cNvPr id="2050" name="Picture 2" descr="Blank Cartesian Coordinate System In Two Dimensions, Blank, Abstract,  Isolated PNG and Vector with Transparent Background for Free Download">
              <a:extLst>
                <a:ext uri="{FF2B5EF4-FFF2-40B4-BE49-F238E27FC236}">
                  <a16:creationId xmlns:a16="http://schemas.microsoft.com/office/drawing/2014/main" id="{E2DEFBD5-27AD-DC27-CAFF-3042A85DA6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723" b="47518"/>
            <a:stretch/>
          </p:blipFill>
          <p:spPr bwMode="auto">
            <a:xfrm>
              <a:off x="288117" y="2645925"/>
              <a:ext cx="4377576" cy="34821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DDB7F0E-3BFA-4AF5-51B9-045EEE85F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072" y="5482079"/>
              <a:ext cx="469562" cy="4987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luethroat Bird Facts | Luscinia Svecica">
              <a:extLst>
                <a:ext uri="{FF2B5EF4-FFF2-40B4-BE49-F238E27FC236}">
                  <a16:creationId xmlns:a16="http://schemas.microsoft.com/office/drawing/2014/main" id="{91FDBCFB-AC79-0D2F-1E15-0F25C43DE07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28538" y="2888820"/>
              <a:ext cx="1160765" cy="11607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Max Tennis Ball Kashmir Willow Cricket Bat with Scoop Design, Kashmir  Willow, Light Weight, Tennis &amp; Rubber Ball, Bat Cover">
              <a:extLst>
                <a:ext uri="{FF2B5EF4-FFF2-40B4-BE49-F238E27FC236}">
                  <a16:creationId xmlns:a16="http://schemas.microsoft.com/office/drawing/2014/main" id="{F6A3780B-B490-86FB-5C20-A0A84F36D00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800" b="90000" l="10000" r="90000">
                          <a14:foregroundMark x1="48200" y1="5200" x2="47000" y2="27000"/>
                          <a14:foregroundMark x1="47000" y1="27000" x2="54500" y2="30100"/>
                          <a14:foregroundMark x1="54394" y1="27732" x2="54376" y2="27338"/>
                          <a14:foregroundMark x1="54500" y1="30100" x2="54480" y2="29665"/>
                          <a14:foregroundMark x1="53500" y1="7800" x2="48300" y2="4800"/>
                          <a14:foregroundMark x1="49900" y1="37000" x2="50000" y2="45200"/>
                          <a14:foregroundMark x1="46200" y1="37600" x2="46400" y2="46200"/>
                          <a14:foregroundMark x1="46400" y1="46200" x2="52100" y2="52000"/>
                          <a14:foregroundMark x1="52100" y1="52000" x2="54900" y2="43400"/>
                          <a14:foregroundMark x1="54900" y1="43400" x2="54200" y2="35200"/>
                          <a14:foregroundMark x1="54200" y1="35200" x2="46400" y2="33200"/>
                          <a14:foregroundMark x1="46400" y1="33200" x2="45900" y2="36900"/>
                          <a14:backgroundMark x1="53600" y1="17200" x2="54000" y2="22800"/>
                          <a14:backgroundMark x1="53000" y1="10900" x2="53300" y2="14200"/>
                          <a14:backgroundMark x1="53300" y1="8800" x2="55100" y2="16500"/>
                          <a14:backgroundMark x1="55100" y1="16500" x2="54000" y2="27300"/>
                          <a14:backgroundMark x1="54000" y1="27300" x2="53000" y2="26000"/>
                          <a14:backgroundMark x1="54300" y1="27700" x2="53700" y2="29400"/>
                          <a14:backgroundMark x1="53000" y1="8100" x2="53600" y2="9200"/>
                        </a14:backgroundRemoval>
                      </a14:imgEffect>
                    </a14:imgLayer>
                  </a14:imgProps>
                </a:ext>
                <a:ext uri="{28A0092B-C50C-407E-A947-70E740481C1C}">
                  <a14:useLocalDpi xmlns:a14="http://schemas.microsoft.com/office/drawing/2010/main" val="0"/>
                </a:ext>
              </a:extLst>
            </a:blip>
            <a:srcRect/>
            <a:stretch>
              <a:fillRect/>
            </a:stretch>
          </p:blipFill>
          <p:spPr bwMode="auto">
            <a:xfrm>
              <a:off x="1573724" y="3581784"/>
              <a:ext cx="998804" cy="9988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at myths busted!">
              <a:extLst>
                <a:ext uri="{FF2B5EF4-FFF2-40B4-BE49-F238E27FC236}">
                  <a16:creationId xmlns:a16="http://schemas.microsoft.com/office/drawing/2014/main" id="{B35C9515-7779-92F5-656B-30DD80B1FE1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66343" y="4016383"/>
              <a:ext cx="1298643" cy="865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4658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9C863A-A4A0-8E98-1508-3AD8BFA2E698}"/>
              </a:ext>
            </a:extLst>
          </p:cNvPr>
          <p:cNvSpPr>
            <a:spLocks noGrp="1"/>
          </p:cNvSpPr>
          <p:nvPr>
            <p:ph type="body" idx="1"/>
          </p:nvPr>
        </p:nvSpPr>
        <p:spPr>
          <a:xfrm>
            <a:off x="410184" y="1036783"/>
            <a:ext cx="10515600" cy="5821217"/>
          </a:xfrm>
        </p:spPr>
        <p:txBody>
          <a:bodyPr>
            <a:normAutofit/>
          </a:bodyPr>
          <a:lstStyle/>
          <a:p>
            <a:pPr marL="114300" indent="0" algn="r">
              <a:buNone/>
            </a:pPr>
            <a:r>
              <a:rPr lang="en-US" i="1" dirty="0"/>
              <a:t>Dot Product</a:t>
            </a:r>
          </a:p>
          <a:p>
            <a:pPr lvl="2"/>
            <a:r>
              <a:rPr lang="en-US" sz="2400" dirty="0"/>
              <a:t>My cricket bat</a:t>
            </a:r>
          </a:p>
          <a:p>
            <a:pPr lvl="2"/>
            <a:r>
              <a:rPr lang="en-US" sz="2400" dirty="0"/>
              <a:t>bat bit me </a:t>
            </a:r>
          </a:p>
          <a:p>
            <a:pPr lvl="2"/>
            <a:r>
              <a:rPr lang="en-US" sz="2400" dirty="0"/>
              <a:t>[my, cricket, bat, bit, me]</a:t>
            </a:r>
          </a:p>
          <a:p>
            <a:r>
              <a:rPr lang="en-US" dirty="0"/>
              <a:t>Assume the axis represent some quantity. X – Wings Y – Bounce and in the embedding space they have coordinates:</a:t>
            </a:r>
          </a:p>
          <a:p>
            <a:r>
              <a:rPr lang="en-US" sz="2400" dirty="0"/>
              <a:t>Bird – [4,0] Football – [0,4], Bat – [3,2]</a:t>
            </a:r>
          </a:p>
          <a:p>
            <a:r>
              <a:rPr lang="en-US" sz="2400" dirty="0"/>
              <a:t>Dot product(bird, bat) = [4,0] . [3,2] = 12</a:t>
            </a:r>
          </a:p>
          <a:p>
            <a:r>
              <a:rPr lang="en-US" sz="2400" dirty="0"/>
              <a:t>Dot product(ball, bat) = [0,4],[3,2] = 8</a:t>
            </a:r>
          </a:p>
          <a:p>
            <a:endParaRPr lang="en-US" i="1" dirty="0"/>
          </a:p>
          <a:p>
            <a:pPr marL="114300" indent="0">
              <a:buNone/>
            </a:pPr>
            <a:r>
              <a:rPr lang="en-US" i="1" dirty="0"/>
              <a:t>Scaled Dot Product</a:t>
            </a:r>
          </a:p>
          <a:p>
            <a:r>
              <a:rPr lang="en-US" sz="2400" dirty="0"/>
              <a:t>Divide the similarity score by square root of the length of the vector</a:t>
            </a:r>
          </a:p>
        </p:txBody>
      </p:sp>
      <p:sp>
        <p:nvSpPr>
          <p:cNvPr id="4" name="TextBox 3">
            <a:extLst>
              <a:ext uri="{FF2B5EF4-FFF2-40B4-BE49-F238E27FC236}">
                <a16:creationId xmlns:a16="http://schemas.microsoft.com/office/drawing/2014/main" id="{DAB8DDB1-A89D-7757-8B79-30E6DAAA1C54}"/>
              </a:ext>
            </a:extLst>
          </p:cNvPr>
          <p:cNvSpPr txBox="1"/>
          <p:nvPr/>
        </p:nvSpPr>
        <p:spPr>
          <a:xfrm>
            <a:off x="6230112" y="141838"/>
            <a:ext cx="5961888" cy="646331"/>
          </a:xfrm>
          <a:prstGeom prst="rect">
            <a:avLst/>
          </a:prstGeom>
          <a:noFill/>
        </p:spPr>
        <p:txBody>
          <a:bodyPr wrap="none" rtlCol="0">
            <a:spAutoFit/>
          </a:bodyPr>
          <a:lstStyle/>
          <a:p>
            <a:r>
              <a:rPr lang="en-US" sz="3600" dirty="0">
                <a:latin typeface="Aharoni" panose="020F0502020204030204" pitchFamily="2" charset="-79"/>
                <a:cs typeface="Aharoni" panose="020F0502020204030204" pitchFamily="2" charset="-79"/>
              </a:rPr>
              <a:t>How to measure similarity</a:t>
            </a:r>
            <a:endParaRPr lang="en-IN" sz="3600" dirty="0">
              <a:latin typeface="Aharoni" panose="020F0502020204030204" pitchFamily="2" charset="-79"/>
              <a:cs typeface="Aharoni" panose="020F0502020204030204" pitchFamily="2" charset="-79"/>
            </a:endParaRPr>
          </a:p>
        </p:txBody>
      </p:sp>
      <p:pic>
        <p:nvPicPr>
          <p:cNvPr id="6" name="Picture 2" descr="Blank Cartesian Coordinate System In Two Dimensions, Blank, Abstract,  Isolated PNG and Vector with Transparent Background for Free Download">
            <a:extLst>
              <a:ext uri="{FF2B5EF4-FFF2-40B4-BE49-F238E27FC236}">
                <a16:creationId xmlns:a16="http://schemas.microsoft.com/office/drawing/2014/main" id="{E45A4C43-D688-AE10-DFF8-31214A4F78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723" b="47518"/>
          <a:stretch/>
        </p:blipFill>
        <p:spPr bwMode="auto">
          <a:xfrm>
            <a:off x="9813667" y="2097244"/>
            <a:ext cx="2542632" cy="2447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00664BE-FD70-81F5-F86C-CFBC34F5A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7257" y="2433728"/>
            <a:ext cx="272736" cy="350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Bluethroat Bird Facts | Luscinia Svecica">
            <a:extLst>
              <a:ext uri="{FF2B5EF4-FFF2-40B4-BE49-F238E27FC236}">
                <a16:creationId xmlns:a16="http://schemas.microsoft.com/office/drawing/2014/main" id="{E8D4C19E-971A-53A6-C39F-C82CA10DD98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44712" y="3839908"/>
            <a:ext cx="674208" cy="8159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Bat myths busted!">
            <a:extLst>
              <a:ext uri="{FF2B5EF4-FFF2-40B4-BE49-F238E27FC236}">
                <a16:creationId xmlns:a16="http://schemas.microsoft.com/office/drawing/2014/main" id="{3A10DA12-187A-44FF-4C94-45852568FDA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571132" y="3075117"/>
            <a:ext cx="859329" cy="5728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A9E468C-E30C-61CE-FACA-D256DD6CBF2B}"/>
                  </a:ext>
                </a:extLst>
              </p14:cNvPr>
              <p14:cNvContentPartPr/>
              <p14:nvPr/>
            </p14:nvContentPartPr>
            <p14:xfrm>
              <a:off x="9837942" y="2669086"/>
              <a:ext cx="5040" cy="50760"/>
            </p14:xfrm>
          </p:contentPart>
        </mc:Choice>
        <mc:Fallback xmlns="">
          <p:pic>
            <p:nvPicPr>
              <p:cNvPr id="13" name="Ink 12">
                <a:extLst>
                  <a:ext uri="{FF2B5EF4-FFF2-40B4-BE49-F238E27FC236}">
                    <a16:creationId xmlns:a16="http://schemas.microsoft.com/office/drawing/2014/main" id="{AA9E468C-E30C-61CE-FACA-D256DD6CBF2B}"/>
                  </a:ext>
                </a:extLst>
              </p:cNvPr>
              <p:cNvPicPr/>
              <p:nvPr/>
            </p:nvPicPr>
            <p:blipFill>
              <a:blip r:embed="rId9"/>
              <a:stretch>
                <a:fillRect/>
              </a:stretch>
            </p:blipFill>
            <p:spPr>
              <a:xfrm>
                <a:off x="9831822" y="2662966"/>
                <a:ext cx="17280" cy="63000"/>
              </a:xfrm>
              <a:prstGeom prst="rect">
                <a:avLst/>
              </a:prstGeom>
            </p:spPr>
          </p:pic>
        </mc:Fallback>
      </mc:AlternateContent>
      <p:sp>
        <p:nvSpPr>
          <p:cNvPr id="117" name="AutoShape 2" descr="{\displaystyle \mathbf {a} \cdot \mathbf {b} =\sum _{i=1}^{n}a_{i}b_{i}=a_{1}b_{1}+a_{2}b_{2}+\cdots +a_{n}b_{n}}">
            <a:extLst>
              <a:ext uri="{FF2B5EF4-FFF2-40B4-BE49-F238E27FC236}">
                <a16:creationId xmlns:a16="http://schemas.microsoft.com/office/drawing/2014/main" id="{41E22FBB-4E27-8ADB-D7B1-DD9555F86F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0" name="Picture 119">
            <a:extLst>
              <a:ext uri="{FF2B5EF4-FFF2-40B4-BE49-F238E27FC236}">
                <a16:creationId xmlns:a16="http://schemas.microsoft.com/office/drawing/2014/main" id="{424E9251-06AA-045F-72C5-79BFB71C5F66}"/>
              </a:ext>
            </a:extLst>
          </p:cNvPr>
          <p:cNvPicPr>
            <a:picLocks noChangeAspect="1"/>
          </p:cNvPicPr>
          <p:nvPr/>
        </p:nvPicPr>
        <p:blipFill>
          <a:blip r:embed="rId10"/>
          <a:stretch>
            <a:fillRect/>
          </a:stretch>
        </p:blipFill>
        <p:spPr>
          <a:xfrm>
            <a:off x="714229" y="788169"/>
            <a:ext cx="3953427" cy="638264"/>
          </a:xfrm>
          <a:prstGeom prst="rect">
            <a:avLst/>
          </a:prstGeom>
        </p:spPr>
      </p:pic>
      <p:grpSp>
        <p:nvGrpSpPr>
          <p:cNvPr id="145" name="Group 144">
            <a:extLst>
              <a:ext uri="{FF2B5EF4-FFF2-40B4-BE49-F238E27FC236}">
                <a16:creationId xmlns:a16="http://schemas.microsoft.com/office/drawing/2014/main" id="{FD9C62B9-DB9E-186D-6E37-5742CE8FD3B6}"/>
              </a:ext>
            </a:extLst>
          </p:cNvPr>
          <p:cNvGrpSpPr/>
          <p:nvPr/>
        </p:nvGrpSpPr>
        <p:grpSpPr>
          <a:xfrm>
            <a:off x="9715032" y="4442965"/>
            <a:ext cx="2621786" cy="2447833"/>
            <a:chOff x="6991887" y="4194425"/>
            <a:chExt cx="2621786" cy="2447833"/>
          </a:xfrm>
        </p:grpSpPr>
        <p:pic>
          <p:nvPicPr>
            <p:cNvPr id="122" name="Picture 2" descr="Blank Cartesian Coordinate System In Two Dimensions, Blank, Abstract,  Isolated PNG and Vector with Transparent Background for Free Download">
              <a:extLst>
                <a:ext uri="{FF2B5EF4-FFF2-40B4-BE49-F238E27FC236}">
                  <a16:creationId xmlns:a16="http://schemas.microsoft.com/office/drawing/2014/main" id="{6B098AD9-068D-E034-FF96-6A0518CD62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723" b="47518"/>
            <a:stretch/>
          </p:blipFill>
          <p:spPr bwMode="auto">
            <a:xfrm>
              <a:off x="7071041" y="4194425"/>
              <a:ext cx="2542632" cy="2447833"/>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0D96DBE9-166E-B4DF-DFE5-F15F1D637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792" y="6238482"/>
              <a:ext cx="272736" cy="35061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6" descr="Bluethroat Bird Facts | Luscinia Svecica">
              <a:extLst>
                <a:ext uri="{FF2B5EF4-FFF2-40B4-BE49-F238E27FC236}">
                  <a16:creationId xmlns:a16="http://schemas.microsoft.com/office/drawing/2014/main" id="{CF9D4DDD-F2EF-19B7-4AF4-20F33F8B790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91887" y="4275528"/>
              <a:ext cx="674208" cy="815971"/>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0" descr="Bat myths busted!">
              <a:extLst>
                <a:ext uri="{FF2B5EF4-FFF2-40B4-BE49-F238E27FC236}">
                  <a16:creationId xmlns:a16="http://schemas.microsoft.com/office/drawing/2014/main" id="{76FD227A-9866-9696-55B9-88ED8287F92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12693" y="5365182"/>
              <a:ext cx="859329" cy="572886"/>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Connector 130">
              <a:extLst>
                <a:ext uri="{FF2B5EF4-FFF2-40B4-BE49-F238E27FC236}">
                  <a16:creationId xmlns:a16="http://schemas.microsoft.com/office/drawing/2014/main" id="{89EB1B95-8C30-4AF5-2DDE-72DD34810741}"/>
                </a:ext>
              </a:extLst>
            </p:cNvPr>
            <p:cNvCxnSpPr>
              <a:stCxn id="124" idx="3"/>
              <a:endCxn id="125" idx="0"/>
            </p:cNvCxnSpPr>
            <p:nvPr/>
          </p:nvCxnSpPr>
          <p:spPr>
            <a:xfrm>
              <a:off x="7666095" y="4683514"/>
              <a:ext cx="676263" cy="681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4BE1760-9179-A963-918A-E02082DC1628}"/>
                </a:ext>
              </a:extLst>
            </p:cNvPr>
            <p:cNvCxnSpPr>
              <a:cxnSpLocks/>
            </p:cNvCxnSpPr>
            <p:nvPr/>
          </p:nvCxnSpPr>
          <p:spPr>
            <a:xfrm flipH="1" flipV="1">
              <a:off x="8772022" y="5768502"/>
              <a:ext cx="246598" cy="389107"/>
            </a:xfrm>
            <a:prstGeom prst="line">
              <a:avLst/>
            </a:prstGeom>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9198107-E781-B046-3F08-F5274F821C51}"/>
                </a:ext>
              </a:extLst>
            </p:cNvPr>
            <p:cNvSpPr txBox="1"/>
            <p:nvPr/>
          </p:nvSpPr>
          <p:spPr>
            <a:xfrm rot="2704687">
              <a:off x="7996136" y="4774200"/>
              <a:ext cx="662361" cy="307777"/>
            </a:xfrm>
            <a:prstGeom prst="rect">
              <a:avLst/>
            </a:prstGeom>
            <a:noFill/>
          </p:spPr>
          <p:txBody>
            <a:bodyPr wrap="none" rtlCol="0">
              <a:spAutoFit/>
            </a:bodyPr>
            <a:lstStyle/>
            <a:p>
              <a:r>
                <a:rPr lang="en-US" dirty="0"/>
                <a:t>closer</a:t>
              </a:r>
              <a:endParaRPr lang="en-IN" dirty="0"/>
            </a:p>
          </p:txBody>
        </p:sp>
        <p:sp>
          <p:nvSpPr>
            <p:cNvPr id="137" name="TextBox 136">
              <a:extLst>
                <a:ext uri="{FF2B5EF4-FFF2-40B4-BE49-F238E27FC236}">
                  <a16:creationId xmlns:a16="http://schemas.microsoft.com/office/drawing/2014/main" id="{B5D4870C-CEA7-9574-53DF-B825079DA03C}"/>
                </a:ext>
              </a:extLst>
            </p:cNvPr>
            <p:cNvSpPr txBox="1"/>
            <p:nvPr/>
          </p:nvSpPr>
          <p:spPr>
            <a:xfrm rot="3502424">
              <a:off x="8764430" y="5700991"/>
              <a:ext cx="700833" cy="307777"/>
            </a:xfrm>
            <a:prstGeom prst="rect">
              <a:avLst/>
            </a:prstGeom>
            <a:noFill/>
          </p:spPr>
          <p:txBody>
            <a:bodyPr wrap="none" rtlCol="0">
              <a:spAutoFit/>
            </a:bodyPr>
            <a:lstStyle/>
            <a:p>
              <a:r>
                <a:rPr lang="en-US" dirty="0"/>
                <a:t>farther</a:t>
              </a:r>
              <a:endParaRPr lang="en-IN" dirty="0"/>
            </a:p>
          </p:txBody>
        </p:sp>
      </p:grpSp>
    </p:spTree>
    <p:extLst>
      <p:ext uri="{BB962C8B-B14F-4D97-AF65-F5344CB8AC3E}">
        <p14:creationId xmlns:p14="http://schemas.microsoft.com/office/powerpoint/2010/main" val="28726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3"/>
          <p:cNvPicPr preferRelativeResize="0"/>
          <p:nvPr/>
        </p:nvPicPr>
        <p:blipFill rotWithShape="1">
          <a:blip r:embed="rId3">
            <a:alphaModFix/>
          </a:blip>
          <a:srcRect/>
          <a:stretch/>
        </p:blipFill>
        <p:spPr>
          <a:xfrm>
            <a:off x="-7620" y="0"/>
            <a:ext cx="12199620" cy="6865618"/>
          </a:xfrm>
          <a:prstGeom prst="rect">
            <a:avLst/>
          </a:prstGeom>
          <a:noFill/>
          <a:ln>
            <a:noFill/>
          </a:ln>
        </p:spPr>
      </p:pic>
      <p:pic>
        <p:nvPicPr>
          <p:cNvPr id="1026" name="Picture 2">
            <a:extLst>
              <a:ext uri="{FF2B5EF4-FFF2-40B4-BE49-F238E27FC236}">
                <a16:creationId xmlns:a16="http://schemas.microsoft.com/office/drawing/2014/main" id="{08166EC0-FD52-571A-0E2C-B5C3D94A0890}"/>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093" y="896470"/>
            <a:ext cx="4738800" cy="39727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5D0214-958D-EE41-2A90-263C271D09CB}"/>
              </a:ext>
            </a:extLst>
          </p:cNvPr>
          <p:cNvSpPr txBox="1"/>
          <p:nvPr/>
        </p:nvSpPr>
        <p:spPr>
          <a:xfrm>
            <a:off x="3246950" y="5961530"/>
            <a:ext cx="6169980" cy="307777"/>
          </a:xfrm>
          <a:prstGeom prst="rect">
            <a:avLst/>
          </a:prstGeom>
          <a:noFill/>
        </p:spPr>
        <p:txBody>
          <a:bodyPr wrap="square">
            <a:spAutoFit/>
          </a:bodyPr>
          <a:lstStyle/>
          <a:p>
            <a:r>
              <a:rPr lang="en-IN" dirty="0"/>
              <a:t>https://x.com/mishig25/status/1549859201207484417/photo/1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33BD09-FA47-4509-38D8-099757A6A77C}"/>
              </a:ext>
            </a:extLst>
          </p:cNvPr>
          <p:cNvSpPr>
            <a:spLocks noGrp="1"/>
          </p:cNvSpPr>
          <p:nvPr>
            <p:ph type="body" idx="1"/>
          </p:nvPr>
        </p:nvSpPr>
        <p:spPr>
          <a:xfrm>
            <a:off x="838200" y="945554"/>
            <a:ext cx="10515600" cy="4351338"/>
          </a:xfrm>
        </p:spPr>
        <p:txBody>
          <a:bodyPr/>
          <a:lstStyle/>
          <a:p>
            <a:pPr lvl="2"/>
            <a:r>
              <a:rPr lang="en-US" sz="2800" dirty="0"/>
              <a:t>My cricket bat</a:t>
            </a:r>
          </a:p>
          <a:p>
            <a:pPr lvl="2"/>
            <a:r>
              <a:rPr lang="en-US" sz="2800" dirty="0"/>
              <a:t>bat bit me </a:t>
            </a:r>
          </a:p>
          <a:p>
            <a:pPr lvl="2"/>
            <a:r>
              <a:rPr lang="en-US" sz="2800" dirty="0"/>
              <a:t>[my, cricket, bat, bit, me]</a:t>
            </a:r>
          </a:p>
          <a:p>
            <a:endParaRPr lang="en-IN" dirty="0"/>
          </a:p>
        </p:txBody>
      </p:sp>
      <p:pic>
        <p:nvPicPr>
          <p:cNvPr id="5122" name="Picture 2" descr="3d Coordinate System - Definition, Graphing Techniques, and Examples">
            <a:extLst>
              <a:ext uri="{FF2B5EF4-FFF2-40B4-BE49-F238E27FC236}">
                <a16:creationId xmlns:a16="http://schemas.microsoft.com/office/drawing/2014/main" id="{E31C3726-55BE-19E0-19E4-8591F136D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945554"/>
            <a:ext cx="3714750" cy="3981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E7ABE0-326D-FAE5-39AD-9F90C721898B}"/>
              </a:ext>
            </a:extLst>
          </p:cNvPr>
          <p:cNvSpPr txBox="1"/>
          <p:nvPr/>
        </p:nvSpPr>
        <p:spPr>
          <a:xfrm>
            <a:off x="7924800" y="4122141"/>
            <a:ext cx="702436" cy="307777"/>
          </a:xfrm>
          <a:prstGeom prst="rect">
            <a:avLst/>
          </a:prstGeom>
          <a:noFill/>
        </p:spPr>
        <p:txBody>
          <a:bodyPr wrap="none" rtlCol="0">
            <a:spAutoFit/>
          </a:bodyPr>
          <a:lstStyle/>
          <a:p>
            <a:r>
              <a:rPr lang="en-US" dirty="0"/>
              <a:t>cricket</a:t>
            </a:r>
            <a:endParaRPr lang="en-IN" dirty="0"/>
          </a:p>
        </p:txBody>
      </p:sp>
      <p:sp>
        <p:nvSpPr>
          <p:cNvPr id="5" name="TextBox 4">
            <a:extLst>
              <a:ext uri="{FF2B5EF4-FFF2-40B4-BE49-F238E27FC236}">
                <a16:creationId xmlns:a16="http://schemas.microsoft.com/office/drawing/2014/main" id="{2934529C-EFDF-A883-E3B1-FA7FF6F51CA4}"/>
              </a:ext>
            </a:extLst>
          </p:cNvPr>
          <p:cNvSpPr txBox="1"/>
          <p:nvPr/>
        </p:nvSpPr>
        <p:spPr>
          <a:xfrm>
            <a:off x="9944100" y="3398241"/>
            <a:ext cx="373820" cy="307777"/>
          </a:xfrm>
          <a:prstGeom prst="rect">
            <a:avLst/>
          </a:prstGeom>
          <a:noFill/>
        </p:spPr>
        <p:txBody>
          <a:bodyPr wrap="none" rtlCol="0">
            <a:spAutoFit/>
          </a:bodyPr>
          <a:lstStyle/>
          <a:p>
            <a:r>
              <a:rPr lang="en-US" dirty="0"/>
              <a:t>bit</a:t>
            </a:r>
            <a:endParaRPr lang="en-IN" dirty="0"/>
          </a:p>
        </p:txBody>
      </p:sp>
      <p:sp>
        <p:nvSpPr>
          <p:cNvPr id="6" name="TextBox 5">
            <a:extLst>
              <a:ext uri="{FF2B5EF4-FFF2-40B4-BE49-F238E27FC236}">
                <a16:creationId xmlns:a16="http://schemas.microsoft.com/office/drawing/2014/main" id="{F5B636FD-3B98-0A06-7743-2E97B8A553B4}"/>
              </a:ext>
            </a:extLst>
          </p:cNvPr>
          <p:cNvSpPr txBox="1"/>
          <p:nvPr/>
        </p:nvSpPr>
        <p:spPr>
          <a:xfrm>
            <a:off x="9436100" y="2306041"/>
            <a:ext cx="433132" cy="307777"/>
          </a:xfrm>
          <a:prstGeom prst="rect">
            <a:avLst/>
          </a:prstGeom>
          <a:noFill/>
        </p:spPr>
        <p:txBody>
          <a:bodyPr wrap="none" rtlCol="0">
            <a:spAutoFit/>
          </a:bodyPr>
          <a:lstStyle/>
          <a:p>
            <a:r>
              <a:rPr lang="en-US" dirty="0"/>
              <a:t>bat</a:t>
            </a:r>
            <a:endParaRPr lang="en-IN" dirty="0"/>
          </a:p>
        </p:txBody>
      </p:sp>
      <p:sp>
        <p:nvSpPr>
          <p:cNvPr id="7" name="TextBox 6">
            <a:extLst>
              <a:ext uri="{FF2B5EF4-FFF2-40B4-BE49-F238E27FC236}">
                <a16:creationId xmlns:a16="http://schemas.microsoft.com/office/drawing/2014/main" id="{F4B0162B-821F-ABA3-7842-419F3D39615B}"/>
              </a:ext>
            </a:extLst>
          </p:cNvPr>
          <p:cNvSpPr txBox="1"/>
          <p:nvPr/>
        </p:nvSpPr>
        <p:spPr>
          <a:xfrm>
            <a:off x="8763000" y="1518641"/>
            <a:ext cx="423514" cy="307777"/>
          </a:xfrm>
          <a:prstGeom prst="rect">
            <a:avLst/>
          </a:prstGeom>
          <a:noFill/>
        </p:spPr>
        <p:txBody>
          <a:bodyPr wrap="none" rtlCol="0">
            <a:spAutoFit/>
          </a:bodyPr>
          <a:lstStyle/>
          <a:p>
            <a:r>
              <a:rPr lang="en-US" dirty="0"/>
              <a:t>my</a:t>
            </a:r>
            <a:endParaRPr lang="en-IN" dirty="0"/>
          </a:p>
        </p:txBody>
      </p:sp>
      <p:sp>
        <p:nvSpPr>
          <p:cNvPr id="8" name="TextBox 7">
            <a:extLst>
              <a:ext uri="{FF2B5EF4-FFF2-40B4-BE49-F238E27FC236}">
                <a16:creationId xmlns:a16="http://schemas.microsoft.com/office/drawing/2014/main" id="{CAD139D5-8DEA-6376-BFE8-47DF6EC48630}"/>
              </a:ext>
            </a:extLst>
          </p:cNvPr>
          <p:cNvSpPr txBox="1"/>
          <p:nvPr/>
        </p:nvSpPr>
        <p:spPr>
          <a:xfrm>
            <a:off x="8780114" y="1871264"/>
            <a:ext cx="433132" cy="307777"/>
          </a:xfrm>
          <a:prstGeom prst="rect">
            <a:avLst/>
          </a:prstGeom>
          <a:noFill/>
        </p:spPr>
        <p:txBody>
          <a:bodyPr wrap="none" rtlCol="0">
            <a:spAutoFit/>
          </a:bodyPr>
          <a:lstStyle/>
          <a:p>
            <a:r>
              <a:rPr lang="en-US" dirty="0"/>
              <a:t>me</a:t>
            </a:r>
            <a:endParaRPr lang="en-IN" dirty="0"/>
          </a:p>
        </p:txBody>
      </p:sp>
      <p:graphicFrame>
        <p:nvGraphicFramePr>
          <p:cNvPr id="9" name="Table 8">
            <a:extLst>
              <a:ext uri="{FF2B5EF4-FFF2-40B4-BE49-F238E27FC236}">
                <a16:creationId xmlns:a16="http://schemas.microsoft.com/office/drawing/2014/main" id="{EFA188F5-DAF9-0C94-6F9B-CB423C525D58}"/>
              </a:ext>
            </a:extLst>
          </p:cNvPr>
          <p:cNvGraphicFramePr>
            <a:graphicFrameLocks noGrp="1"/>
          </p:cNvGraphicFramePr>
          <p:nvPr>
            <p:extLst>
              <p:ext uri="{D42A27DB-BD31-4B8C-83A1-F6EECF244321}">
                <p14:modId xmlns:p14="http://schemas.microsoft.com/office/powerpoint/2010/main" val="3702013922"/>
              </p:ext>
            </p:extLst>
          </p:nvPr>
        </p:nvGraphicFramePr>
        <p:xfrm>
          <a:off x="728406" y="2857500"/>
          <a:ext cx="4803776" cy="2514600"/>
        </p:xfrm>
        <a:graphic>
          <a:graphicData uri="http://schemas.openxmlformats.org/drawingml/2006/table">
            <a:tbl>
              <a:tblPr firstRow="1" bandRow="1">
                <a:tableStyleId>{5C22544A-7EE6-4342-B048-85BDC9FD1C3A}</a:tableStyleId>
              </a:tblPr>
              <a:tblGrid>
                <a:gridCol w="1200944">
                  <a:extLst>
                    <a:ext uri="{9D8B030D-6E8A-4147-A177-3AD203B41FA5}">
                      <a16:colId xmlns:a16="http://schemas.microsoft.com/office/drawing/2014/main" val="1133460884"/>
                    </a:ext>
                  </a:extLst>
                </a:gridCol>
                <a:gridCol w="1200944">
                  <a:extLst>
                    <a:ext uri="{9D8B030D-6E8A-4147-A177-3AD203B41FA5}">
                      <a16:colId xmlns:a16="http://schemas.microsoft.com/office/drawing/2014/main" val="3911382570"/>
                    </a:ext>
                  </a:extLst>
                </a:gridCol>
                <a:gridCol w="1200944">
                  <a:extLst>
                    <a:ext uri="{9D8B030D-6E8A-4147-A177-3AD203B41FA5}">
                      <a16:colId xmlns:a16="http://schemas.microsoft.com/office/drawing/2014/main" val="2977575272"/>
                    </a:ext>
                  </a:extLst>
                </a:gridCol>
                <a:gridCol w="1200944">
                  <a:extLst>
                    <a:ext uri="{9D8B030D-6E8A-4147-A177-3AD203B41FA5}">
                      <a16:colId xmlns:a16="http://schemas.microsoft.com/office/drawing/2014/main" val="2527513484"/>
                    </a:ext>
                  </a:extLst>
                </a:gridCol>
              </a:tblGrid>
              <a:tr h="419100">
                <a:tc>
                  <a:txBody>
                    <a:bodyPr/>
                    <a:lstStyle/>
                    <a:p>
                      <a:pPr algn="ctr"/>
                      <a:endParaRPr lang="en-IN" b="1" dirty="0"/>
                    </a:p>
                  </a:txBody>
                  <a:tcPr anchor="ctr"/>
                </a:tc>
                <a:tc>
                  <a:txBody>
                    <a:bodyPr/>
                    <a:lstStyle/>
                    <a:p>
                      <a:pPr algn="ctr"/>
                      <a:r>
                        <a:rPr lang="en-US" b="1" dirty="0"/>
                        <a:t>Sport</a:t>
                      </a:r>
                      <a:endParaRPr lang="en-IN" b="1" dirty="0"/>
                    </a:p>
                  </a:txBody>
                  <a:tcPr anchor="ctr"/>
                </a:tc>
                <a:tc>
                  <a:txBody>
                    <a:bodyPr/>
                    <a:lstStyle/>
                    <a:p>
                      <a:pPr algn="ctr"/>
                      <a:r>
                        <a:rPr lang="en-US" b="1" dirty="0"/>
                        <a:t>Bird</a:t>
                      </a:r>
                      <a:endParaRPr lang="en-IN" b="1" dirty="0"/>
                    </a:p>
                  </a:txBody>
                  <a:tcPr anchor="ctr"/>
                </a:tc>
                <a:tc>
                  <a:txBody>
                    <a:bodyPr/>
                    <a:lstStyle/>
                    <a:p>
                      <a:pPr algn="ctr"/>
                      <a:r>
                        <a:rPr lang="en-US" b="1" dirty="0"/>
                        <a:t>Other</a:t>
                      </a:r>
                      <a:endParaRPr lang="en-IN" b="1" dirty="0"/>
                    </a:p>
                  </a:txBody>
                  <a:tcPr anchor="ctr"/>
                </a:tc>
                <a:extLst>
                  <a:ext uri="{0D108BD9-81ED-4DB2-BD59-A6C34878D82A}">
                    <a16:rowId xmlns:a16="http://schemas.microsoft.com/office/drawing/2014/main" val="2459122340"/>
                  </a:ext>
                </a:extLst>
              </a:tr>
              <a:tr h="419100">
                <a:tc>
                  <a:txBody>
                    <a:bodyPr/>
                    <a:lstStyle/>
                    <a:p>
                      <a:pPr algn="ctr"/>
                      <a:r>
                        <a:rPr lang="en-US" b="1" dirty="0"/>
                        <a:t>my</a:t>
                      </a:r>
                      <a:endParaRPr lang="en-IN" b="1" dirty="0"/>
                    </a:p>
                  </a:txBody>
                  <a:tcPr anchor="ctr"/>
                </a:tc>
                <a:tc>
                  <a:txBody>
                    <a:bodyPr/>
                    <a:lstStyle/>
                    <a:p>
                      <a:pPr algn="ctr"/>
                      <a:r>
                        <a:rPr lang="en-US" b="1" dirty="0"/>
                        <a:t>0</a:t>
                      </a:r>
                      <a:endParaRPr lang="en-IN" b="1" dirty="0"/>
                    </a:p>
                  </a:txBody>
                  <a:tcPr anchor="ctr"/>
                </a:tc>
                <a:tc>
                  <a:txBody>
                    <a:bodyPr/>
                    <a:lstStyle/>
                    <a:p>
                      <a:pPr algn="ctr"/>
                      <a:r>
                        <a:rPr lang="en-US" b="1" dirty="0"/>
                        <a:t>0</a:t>
                      </a:r>
                      <a:endParaRPr lang="en-IN" b="1" dirty="0"/>
                    </a:p>
                  </a:txBody>
                  <a:tcPr anchor="ctr"/>
                </a:tc>
                <a:tc>
                  <a:txBody>
                    <a:bodyPr/>
                    <a:lstStyle/>
                    <a:p>
                      <a:pPr algn="ctr"/>
                      <a:r>
                        <a:rPr lang="en-US" b="1" dirty="0"/>
                        <a:t>3</a:t>
                      </a:r>
                      <a:endParaRPr lang="en-IN" b="1" dirty="0"/>
                    </a:p>
                  </a:txBody>
                  <a:tcPr anchor="ctr"/>
                </a:tc>
                <a:extLst>
                  <a:ext uri="{0D108BD9-81ED-4DB2-BD59-A6C34878D82A}">
                    <a16:rowId xmlns:a16="http://schemas.microsoft.com/office/drawing/2014/main" val="281268357"/>
                  </a:ext>
                </a:extLst>
              </a:tr>
              <a:tr h="419100">
                <a:tc>
                  <a:txBody>
                    <a:bodyPr/>
                    <a:lstStyle/>
                    <a:p>
                      <a:pPr algn="ctr"/>
                      <a:r>
                        <a:rPr lang="en-US" b="1" dirty="0"/>
                        <a:t>cricket</a:t>
                      </a:r>
                      <a:endParaRPr lang="en-IN" b="1" dirty="0"/>
                    </a:p>
                  </a:txBody>
                  <a:tcPr anchor="ctr"/>
                </a:tc>
                <a:tc>
                  <a:txBody>
                    <a:bodyPr/>
                    <a:lstStyle/>
                    <a:p>
                      <a:pPr algn="ctr"/>
                      <a:r>
                        <a:rPr lang="en-US" b="1" dirty="0"/>
                        <a:t>3</a:t>
                      </a:r>
                      <a:endParaRPr lang="en-IN" b="1" dirty="0"/>
                    </a:p>
                  </a:txBody>
                  <a:tcPr anchor="ctr"/>
                </a:tc>
                <a:tc>
                  <a:txBody>
                    <a:bodyPr/>
                    <a:lstStyle/>
                    <a:p>
                      <a:pPr algn="ctr"/>
                      <a:r>
                        <a:rPr lang="en-US" b="1" dirty="0"/>
                        <a:t>0</a:t>
                      </a:r>
                      <a:endParaRPr lang="en-IN" b="1" dirty="0"/>
                    </a:p>
                  </a:txBody>
                  <a:tcPr anchor="ctr"/>
                </a:tc>
                <a:tc>
                  <a:txBody>
                    <a:bodyPr/>
                    <a:lstStyle/>
                    <a:p>
                      <a:pPr algn="ctr"/>
                      <a:r>
                        <a:rPr lang="en-US" b="1" dirty="0"/>
                        <a:t>0</a:t>
                      </a:r>
                      <a:endParaRPr lang="en-IN" b="1" dirty="0"/>
                    </a:p>
                  </a:txBody>
                  <a:tcPr anchor="ctr"/>
                </a:tc>
                <a:extLst>
                  <a:ext uri="{0D108BD9-81ED-4DB2-BD59-A6C34878D82A}">
                    <a16:rowId xmlns:a16="http://schemas.microsoft.com/office/drawing/2014/main" val="3977244787"/>
                  </a:ext>
                </a:extLst>
              </a:tr>
              <a:tr h="419100">
                <a:tc>
                  <a:txBody>
                    <a:bodyPr/>
                    <a:lstStyle/>
                    <a:p>
                      <a:pPr algn="ctr"/>
                      <a:r>
                        <a:rPr lang="en-US" b="1" dirty="0"/>
                        <a:t>bat</a:t>
                      </a:r>
                      <a:endParaRPr lang="en-IN" b="1" dirty="0"/>
                    </a:p>
                  </a:txBody>
                  <a:tcPr anchor="ctr"/>
                </a:tc>
                <a:tc>
                  <a:txBody>
                    <a:bodyPr/>
                    <a:lstStyle/>
                    <a:p>
                      <a:pPr algn="ctr"/>
                      <a:r>
                        <a:rPr lang="en-US" b="1" dirty="0"/>
                        <a:t>2</a:t>
                      </a:r>
                      <a:endParaRPr lang="en-IN" b="1" dirty="0"/>
                    </a:p>
                  </a:txBody>
                  <a:tcPr anchor="ctr"/>
                </a:tc>
                <a:tc>
                  <a:txBody>
                    <a:bodyPr/>
                    <a:lstStyle/>
                    <a:p>
                      <a:pPr algn="ctr"/>
                      <a:r>
                        <a:rPr lang="en-US" b="1" dirty="0"/>
                        <a:t>2</a:t>
                      </a:r>
                      <a:endParaRPr lang="en-IN" b="1" dirty="0"/>
                    </a:p>
                  </a:txBody>
                  <a:tcPr anchor="ctr"/>
                </a:tc>
                <a:tc>
                  <a:txBody>
                    <a:bodyPr/>
                    <a:lstStyle/>
                    <a:p>
                      <a:pPr algn="ctr"/>
                      <a:r>
                        <a:rPr lang="en-US" b="1" dirty="0"/>
                        <a:t>0</a:t>
                      </a:r>
                      <a:endParaRPr lang="en-IN" b="1" dirty="0"/>
                    </a:p>
                  </a:txBody>
                  <a:tcPr anchor="ctr"/>
                </a:tc>
                <a:extLst>
                  <a:ext uri="{0D108BD9-81ED-4DB2-BD59-A6C34878D82A}">
                    <a16:rowId xmlns:a16="http://schemas.microsoft.com/office/drawing/2014/main" val="3487383276"/>
                  </a:ext>
                </a:extLst>
              </a:tr>
              <a:tr h="419100">
                <a:tc>
                  <a:txBody>
                    <a:bodyPr/>
                    <a:lstStyle/>
                    <a:p>
                      <a:pPr algn="ctr"/>
                      <a:r>
                        <a:rPr lang="en-US" b="1" dirty="0"/>
                        <a:t>bit</a:t>
                      </a:r>
                      <a:endParaRPr lang="en-IN" b="1" dirty="0"/>
                    </a:p>
                  </a:txBody>
                  <a:tcPr anchor="ctr"/>
                </a:tc>
                <a:tc>
                  <a:txBody>
                    <a:bodyPr/>
                    <a:lstStyle/>
                    <a:p>
                      <a:pPr algn="ctr"/>
                      <a:r>
                        <a:rPr lang="en-US" b="1" dirty="0"/>
                        <a:t>0</a:t>
                      </a:r>
                      <a:endParaRPr lang="en-IN" b="1" dirty="0"/>
                    </a:p>
                  </a:txBody>
                  <a:tcPr anchor="ctr"/>
                </a:tc>
                <a:tc>
                  <a:txBody>
                    <a:bodyPr/>
                    <a:lstStyle/>
                    <a:p>
                      <a:pPr algn="ctr"/>
                      <a:r>
                        <a:rPr lang="en-US" b="1" dirty="0"/>
                        <a:t>4</a:t>
                      </a:r>
                      <a:endParaRPr lang="en-IN" b="1" dirty="0"/>
                    </a:p>
                  </a:txBody>
                  <a:tcPr anchor="ctr"/>
                </a:tc>
                <a:tc>
                  <a:txBody>
                    <a:bodyPr/>
                    <a:lstStyle/>
                    <a:p>
                      <a:pPr algn="ctr"/>
                      <a:r>
                        <a:rPr lang="en-US" b="1" dirty="0"/>
                        <a:t>0</a:t>
                      </a:r>
                      <a:endParaRPr lang="en-IN" b="1" dirty="0"/>
                    </a:p>
                  </a:txBody>
                  <a:tcPr anchor="ctr"/>
                </a:tc>
                <a:extLst>
                  <a:ext uri="{0D108BD9-81ED-4DB2-BD59-A6C34878D82A}">
                    <a16:rowId xmlns:a16="http://schemas.microsoft.com/office/drawing/2014/main" val="440153296"/>
                  </a:ext>
                </a:extLst>
              </a:tr>
              <a:tr h="419100">
                <a:tc>
                  <a:txBody>
                    <a:bodyPr/>
                    <a:lstStyle/>
                    <a:p>
                      <a:pPr algn="ctr"/>
                      <a:r>
                        <a:rPr lang="en-US" b="1" dirty="0"/>
                        <a:t>me</a:t>
                      </a:r>
                      <a:endParaRPr lang="en-IN" b="1" dirty="0"/>
                    </a:p>
                  </a:txBody>
                  <a:tcPr anchor="ctr"/>
                </a:tc>
                <a:tc>
                  <a:txBody>
                    <a:bodyPr/>
                    <a:lstStyle/>
                    <a:p>
                      <a:pPr algn="ctr"/>
                      <a:r>
                        <a:rPr lang="en-US" b="1" dirty="0"/>
                        <a:t>0</a:t>
                      </a:r>
                      <a:endParaRPr lang="en-IN" b="1" dirty="0"/>
                    </a:p>
                  </a:txBody>
                  <a:tcPr anchor="ctr"/>
                </a:tc>
                <a:tc>
                  <a:txBody>
                    <a:bodyPr/>
                    <a:lstStyle/>
                    <a:p>
                      <a:pPr algn="ctr"/>
                      <a:r>
                        <a:rPr lang="en-US" b="1" dirty="0"/>
                        <a:t>0</a:t>
                      </a:r>
                      <a:endParaRPr lang="en-IN" b="1" dirty="0"/>
                    </a:p>
                  </a:txBody>
                  <a:tcPr anchor="ctr"/>
                </a:tc>
                <a:tc>
                  <a:txBody>
                    <a:bodyPr/>
                    <a:lstStyle/>
                    <a:p>
                      <a:pPr algn="ctr"/>
                      <a:r>
                        <a:rPr lang="en-US" b="1" dirty="0"/>
                        <a:t>2</a:t>
                      </a:r>
                      <a:endParaRPr lang="en-IN" b="1" dirty="0"/>
                    </a:p>
                  </a:txBody>
                  <a:tcPr anchor="ctr"/>
                </a:tc>
                <a:extLst>
                  <a:ext uri="{0D108BD9-81ED-4DB2-BD59-A6C34878D82A}">
                    <a16:rowId xmlns:a16="http://schemas.microsoft.com/office/drawing/2014/main" val="151076612"/>
                  </a:ext>
                </a:extLst>
              </a:tr>
            </a:tbl>
          </a:graphicData>
        </a:graphic>
      </p:graphicFrame>
      <p:sp>
        <p:nvSpPr>
          <p:cNvPr id="10" name="TextBox 9">
            <a:extLst>
              <a:ext uri="{FF2B5EF4-FFF2-40B4-BE49-F238E27FC236}">
                <a16:creationId xmlns:a16="http://schemas.microsoft.com/office/drawing/2014/main" id="{A4B4FA48-D6EF-71F9-89CC-CE492B852FC8}"/>
              </a:ext>
            </a:extLst>
          </p:cNvPr>
          <p:cNvSpPr txBox="1"/>
          <p:nvPr/>
        </p:nvSpPr>
        <p:spPr>
          <a:xfrm>
            <a:off x="9588500" y="2458441"/>
            <a:ext cx="433132" cy="307777"/>
          </a:xfrm>
          <a:prstGeom prst="rect">
            <a:avLst/>
          </a:prstGeom>
          <a:noFill/>
        </p:spPr>
        <p:txBody>
          <a:bodyPr wrap="none" rtlCol="0">
            <a:spAutoFit/>
          </a:bodyPr>
          <a:lstStyle/>
          <a:p>
            <a:r>
              <a:rPr lang="en-US" dirty="0"/>
              <a:t>bat</a:t>
            </a:r>
            <a:endParaRPr lang="en-IN" dirty="0"/>
          </a:p>
        </p:txBody>
      </p:sp>
      <p:cxnSp>
        <p:nvCxnSpPr>
          <p:cNvPr id="11" name="Straight Arrow Connector 10">
            <a:extLst>
              <a:ext uri="{FF2B5EF4-FFF2-40B4-BE49-F238E27FC236}">
                <a16:creationId xmlns:a16="http://schemas.microsoft.com/office/drawing/2014/main" id="{12F892B2-B500-9920-4305-75EAFC1200B3}"/>
              </a:ext>
            </a:extLst>
          </p:cNvPr>
          <p:cNvCxnSpPr>
            <a:stCxn id="6" idx="1"/>
          </p:cNvCxnSpPr>
          <p:nvPr/>
        </p:nvCxnSpPr>
        <p:spPr>
          <a:xfrm flipH="1">
            <a:off x="8256494" y="2459930"/>
            <a:ext cx="1179606" cy="1565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C993E5F-A1DC-BEFD-E4F6-14A2BF4AE06D}"/>
              </a:ext>
            </a:extLst>
          </p:cNvPr>
          <p:cNvCxnSpPr/>
          <p:nvPr/>
        </p:nvCxnSpPr>
        <p:spPr>
          <a:xfrm flipV="1">
            <a:off x="9090212" y="2857500"/>
            <a:ext cx="681317" cy="737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006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EAEB95-2E81-399C-0DE7-14373CAB1721}"/>
              </a:ext>
            </a:extLst>
          </p:cNvPr>
          <p:cNvSpPr>
            <a:spLocks noGrp="1"/>
          </p:cNvSpPr>
          <p:nvPr>
            <p:ph type="body" idx="1"/>
          </p:nvPr>
        </p:nvSpPr>
        <p:spPr>
          <a:xfrm>
            <a:off x="406400" y="4698472"/>
            <a:ext cx="5558368" cy="1731962"/>
          </a:xfrm>
        </p:spPr>
        <p:txBody>
          <a:bodyPr>
            <a:normAutofit/>
          </a:bodyPr>
          <a:lstStyle/>
          <a:p>
            <a:r>
              <a:rPr lang="en-US" sz="2800" dirty="0"/>
              <a:t>My cricket bat</a:t>
            </a:r>
          </a:p>
          <a:p>
            <a:r>
              <a:rPr lang="en-US" dirty="0"/>
              <a:t>Cricket -&gt; 1 * cricket + 0.8 * Bat</a:t>
            </a:r>
          </a:p>
          <a:p>
            <a:r>
              <a:rPr lang="en-US" dirty="0"/>
              <a:t>Bat -&gt; 0.8*cricket+1*bat</a:t>
            </a:r>
          </a:p>
          <a:p>
            <a:endParaRPr lang="en-IN" dirty="0"/>
          </a:p>
        </p:txBody>
      </p:sp>
      <p:graphicFrame>
        <p:nvGraphicFramePr>
          <p:cNvPr id="4" name="Table 3">
            <a:extLst>
              <a:ext uri="{FF2B5EF4-FFF2-40B4-BE49-F238E27FC236}">
                <a16:creationId xmlns:a16="http://schemas.microsoft.com/office/drawing/2014/main" id="{46C41368-BFBE-DD99-5715-365B8C8BFF3F}"/>
              </a:ext>
            </a:extLst>
          </p:cNvPr>
          <p:cNvGraphicFramePr>
            <a:graphicFrameLocks noGrp="1"/>
          </p:cNvGraphicFramePr>
          <p:nvPr>
            <p:extLst>
              <p:ext uri="{D42A27DB-BD31-4B8C-83A1-F6EECF244321}">
                <p14:modId xmlns:p14="http://schemas.microsoft.com/office/powerpoint/2010/main" val="2181139410"/>
              </p:ext>
            </p:extLst>
          </p:nvPr>
        </p:nvGraphicFramePr>
        <p:xfrm>
          <a:off x="1841500" y="427566"/>
          <a:ext cx="8128002"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293887133"/>
                    </a:ext>
                  </a:extLst>
                </a:gridCol>
                <a:gridCol w="1354667">
                  <a:extLst>
                    <a:ext uri="{9D8B030D-6E8A-4147-A177-3AD203B41FA5}">
                      <a16:colId xmlns:a16="http://schemas.microsoft.com/office/drawing/2014/main" val="232666320"/>
                    </a:ext>
                  </a:extLst>
                </a:gridCol>
                <a:gridCol w="1354667">
                  <a:extLst>
                    <a:ext uri="{9D8B030D-6E8A-4147-A177-3AD203B41FA5}">
                      <a16:colId xmlns:a16="http://schemas.microsoft.com/office/drawing/2014/main" val="2059273121"/>
                    </a:ext>
                  </a:extLst>
                </a:gridCol>
                <a:gridCol w="1354667">
                  <a:extLst>
                    <a:ext uri="{9D8B030D-6E8A-4147-A177-3AD203B41FA5}">
                      <a16:colId xmlns:a16="http://schemas.microsoft.com/office/drawing/2014/main" val="4191525774"/>
                    </a:ext>
                  </a:extLst>
                </a:gridCol>
                <a:gridCol w="1354667">
                  <a:extLst>
                    <a:ext uri="{9D8B030D-6E8A-4147-A177-3AD203B41FA5}">
                      <a16:colId xmlns:a16="http://schemas.microsoft.com/office/drawing/2014/main" val="3477005673"/>
                    </a:ext>
                  </a:extLst>
                </a:gridCol>
                <a:gridCol w="1354667">
                  <a:extLst>
                    <a:ext uri="{9D8B030D-6E8A-4147-A177-3AD203B41FA5}">
                      <a16:colId xmlns:a16="http://schemas.microsoft.com/office/drawing/2014/main" val="876113482"/>
                    </a:ext>
                  </a:extLst>
                </a:gridCol>
              </a:tblGrid>
              <a:tr h="370840">
                <a:tc>
                  <a:txBody>
                    <a:bodyPr/>
                    <a:lstStyle/>
                    <a:p>
                      <a:endParaRPr lang="en-IN"/>
                    </a:p>
                  </a:txBody>
                  <a:tcPr/>
                </a:tc>
                <a:tc>
                  <a:txBody>
                    <a:bodyPr/>
                    <a:lstStyle/>
                    <a:p>
                      <a:r>
                        <a:rPr lang="en-US" dirty="0"/>
                        <a:t>Cricket</a:t>
                      </a:r>
                      <a:endParaRPr lang="en-IN" dirty="0"/>
                    </a:p>
                  </a:txBody>
                  <a:tcPr/>
                </a:tc>
                <a:tc>
                  <a:txBody>
                    <a:bodyPr/>
                    <a:lstStyle/>
                    <a:p>
                      <a:r>
                        <a:rPr lang="en-US" dirty="0"/>
                        <a:t>bit</a:t>
                      </a:r>
                      <a:endParaRPr lang="en-IN" dirty="0"/>
                    </a:p>
                  </a:txBody>
                  <a:tcPr/>
                </a:tc>
                <a:tc>
                  <a:txBody>
                    <a:bodyPr/>
                    <a:lstStyle/>
                    <a:p>
                      <a:r>
                        <a:rPr lang="en-US" dirty="0"/>
                        <a:t>bat </a:t>
                      </a:r>
                      <a:endParaRPr lang="en-IN" dirty="0"/>
                    </a:p>
                  </a:txBody>
                  <a:tcPr/>
                </a:tc>
                <a:tc>
                  <a:txBody>
                    <a:bodyPr/>
                    <a:lstStyle/>
                    <a:p>
                      <a:r>
                        <a:rPr lang="en-US" dirty="0"/>
                        <a:t>me</a:t>
                      </a:r>
                      <a:endParaRPr lang="en-IN" dirty="0"/>
                    </a:p>
                  </a:txBody>
                  <a:tcPr/>
                </a:tc>
                <a:tc>
                  <a:txBody>
                    <a:bodyPr/>
                    <a:lstStyle/>
                    <a:p>
                      <a:r>
                        <a:rPr lang="en-US" dirty="0"/>
                        <a:t>my</a:t>
                      </a:r>
                      <a:endParaRPr lang="en-IN" dirty="0"/>
                    </a:p>
                  </a:txBody>
                  <a:tcPr/>
                </a:tc>
                <a:extLst>
                  <a:ext uri="{0D108BD9-81ED-4DB2-BD59-A6C34878D82A}">
                    <a16:rowId xmlns:a16="http://schemas.microsoft.com/office/drawing/2014/main" val="332099110"/>
                  </a:ext>
                </a:extLst>
              </a:tr>
              <a:tr h="370840">
                <a:tc>
                  <a:txBody>
                    <a:bodyPr/>
                    <a:lstStyle/>
                    <a:p>
                      <a:r>
                        <a:rPr lang="en-US" dirty="0"/>
                        <a:t>cricket</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0.8</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369788308"/>
                  </a:ext>
                </a:extLst>
              </a:tr>
              <a:tr h="370840">
                <a:tc>
                  <a:txBody>
                    <a:bodyPr/>
                    <a:lstStyle/>
                    <a:p>
                      <a:r>
                        <a:rPr lang="en-US" dirty="0"/>
                        <a:t>bit</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0.8</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1727349"/>
                  </a:ext>
                </a:extLst>
              </a:tr>
              <a:tr h="370840">
                <a:tc>
                  <a:txBody>
                    <a:bodyPr/>
                    <a:lstStyle/>
                    <a:p>
                      <a:r>
                        <a:rPr lang="en-US" dirty="0"/>
                        <a:t>bat</a:t>
                      </a:r>
                      <a:endParaRPr lang="en-IN" dirty="0"/>
                    </a:p>
                  </a:txBody>
                  <a:tcPr/>
                </a:tc>
                <a:tc>
                  <a:txBody>
                    <a:bodyPr/>
                    <a:lstStyle/>
                    <a:p>
                      <a:r>
                        <a:rPr lang="en-US" dirty="0"/>
                        <a:t>0.8</a:t>
                      </a:r>
                      <a:endParaRPr lang="en-IN" dirty="0"/>
                    </a:p>
                  </a:txBody>
                  <a:tcPr/>
                </a:tc>
                <a:tc>
                  <a:txBody>
                    <a:bodyPr/>
                    <a:lstStyle/>
                    <a:p>
                      <a:r>
                        <a:rPr lang="en-US" dirty="0"/>
                        <a:t>0.8</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704779879"/>
                  </a:ext>
                </a:extLst>
              </a:tr>
              <a:tr h="370840">
                <a:tc>
                  <a:txBody>
                    <a:bodyPr/>
                    <a:lstStyle/>
                    <a:p>
                      <a:r>
                        <a:rPr lang="en-US" dirty="0"/>
                        <a:t>me</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861000659"/>
                  </a:ext>
                </a:extLst>
              </a:tr>
              <a:tr h="370840">
                <a:tc>
                  <a:txBody>
                    <a:bodyPr/>
                    <a:lstStyle/>
                    <a:p>
                      <a:r>
                        <a:rPr lang="en-US" dirty="0"/>
                        <a:t>my</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3366684391"/>
                  </a:ext>
                </a:extLst>
              </a:tr>
            </a:tbl>
          </a:graphicData>
        </a:graphic>
      </p:graphicFrame>
      <p:graphicFrame>
        <p:nvGraphicFramePr>
          <p:cNvPr id="5" name="Table 4">
            <a:extLst>
              <a:ext uri="{FF2B5EF4-FFF2-40B4-BE49-F238E27FC236}">
                <a16:creationId xmlns:a16="http://schemas.microsoft.com/office/drawing/2014/main" id="{E978E873-42CA-14B9-C5CF-80DC8D86E556}"/>
              </a:ext>
            </a:extLst>
          </p:cNvPr>
          <p:cNvGraphicFramePr>
            <a:graphicFrameLocks noGrp="1"/>
          </p:cNvGraphicFramePr>
          <p:nvPr>
            <p:extLst>
              <p:ext uri="{D42A27DB-BD31-4B8C-83A1-F6EECF244321}">
                <p14:modId xmlns:p14="http://schemas.microsoft.com/office/powerpoint/2010/main" val="2964110938"/>
              </p:ext>
            </p:extLst>
          </p:nvPr>
        </p:nvGraphicFramePr>
        <p:xfrm>
          <a:off x="546100" y="3092875"/>
          <a:ext cx="4660900" cy="1483360"/>
        </p:xfrm>
        <a:graphic>
          <a:graphicData uri="http://schemas.openxmlformats.org/drawingml/2006/table">
            <a:tbl>
              <a:tblPr firstRow="1" bandRow="1">
                <a:tableStyleId>{5C22544A-7EE6-4342-B048-85BDC9FD1C3A}</a:tableStyleId>
              </a:tblPr>
              <a:tblGrid>
                <a:gridCol w="1165225">
                  <a:extLst>
                    <a:ext uri="{9D8B030D-6E8A-4147-A177-3AD203B41FA5}">
                      <a16:colId xmlns:a16="http://schemas.microsoft.com/office/drawing/2014/main" val="1293887133"/>
                    </a:ext>
                  </a:extLst>
                </a:gridCol>
                <a:gridCol w="1165225">
                  <a:extLst>
                    <a:ext uri="{9D8B030D-6E8A-4147-A177-3AD203B41FA5}">
                      <a16:colId xmlns:a16="http://schemas.microsoft.com/office/drawing/2014/main" val="232666320"/>
                    </a:ext>
                  </a:extLst>
                </a:gridCol>
                <a:gridCol w="1165225">
                  <a:extLst>
                    <a:ext uri="{9D8B030D-6E8A-4147-A177-3AD203B41FA5}">
                      <a16:colId xmlns:a16="http://schemas.microsoft.com/office/drawing/2014/main" val="4191525774"/>
                    </a:ext>
                  </a:extLst>
                </a:gridCol>
                <a:gridCol w="1165225">
                  <a:extLst>
                    <a:ext uri="{9D8B030D-6E8A-4147-A177-3AD203B41FA5}">
                      <a16:colId xmlns:a16="http://schemas.microsoft.com/office/drawing/2014/main" val="876113482"/>
                    </a:ext>
                  </a:extLst>
                </a:gridCol>
              </a:tblGrid>
              <a:tr h="370840">
                <a:tc>
                  <a:txBody>
                    <a:bodyPr/>
                    <a:lstStyle/>
                    <a:p>
                      <a:endParaRPr lang="en-IN"/>
                    </a:p>
                  </a:txBody>
                  <a:tcPr/>
                </a:tc>
                <a:tc>
                  <a:txBody>
                    <a:bodyPr/>
                    <a:lstStyle/>
                    <a:p>
                      <a:r>
                        <a:rPr lang="en-US" dirty="0"/>
                        <a:t>Cricket</a:t>
                      </a:r>
                      <a:endParaRPr lang="en-IN" dirty="0"/>
                    </a:p>
                  </a:txBody>
                  <a:tcPr/>
                </a:tc>
                <a:tc>
                  <a:txBody>
                    <a:bodyPr/>
                    <a:lstStyle/>
                    <a:p>
                      <a:r>
                        <a:rPr lang="en-US" dirty="0"/>
                        <a:t>bat </a:t>
                      </a:r>
                      <a:endParaRPr lang="en-IN" dirty="0"/>
                    </a:p>
                  </a:txBody>
                  <a:tcPr/>
                </a:tc>
                <a:tc>
                  <a:txBody>
                    <a:bodyPr/>
                    <a:lstStyle/>
                    <a:p>
                      <a:r>
                        <a:rPr lang="en-US" dirty="0"/>
                        <a:t>my</a:t>
                      </a:r>
                      <a:endParaRPr lang="en-IN" dirty="0"/>
                    </a:p>
                  </a:txBody>
                  <a:tcPr/>
                </a:tc>
                <a:extLst>
                  <a:ext uri="{0D108BD9-81ED-4DB2-BD59-A6C34878D82A}">
                    <a16:rowId xmlns:a16="http://schemas.microsoft.com/office/drawing/2014/main" val="332099110"/>
                  </a:ext>
                </a:extLst>
              </a:tr>
              <a:tr h="370840">
                <a:tc>
                  <a:txBody>
                    <a:bodyPr/>
                    <a:lstStyle/>
                    <a:p>
                      <a:r>
                        <a:rPr lang="en-US" dirty="0"/>
                        <a:t>cricket</a:t>
                      </a:r>
                      <a:endParaRPr lang="en-IN" dirty="0"/>
                    </a:p>
                  </a:txBody>
                  <a:tcPr/>
                </a:tc>
                <a:tc>
                  <a:txBody>
                    <a:bodyPr/>
                    <a:lstStyle/>
                    <a:p>
                      <a:r>
                        <a:rPr lang="en-US" dirty="0"/>
                        <a:t>1</a:t>
                      </a:r>
                      <a:endParaRPr lang="en-IN" dirty="0"/>
                    </a:p>
                  </a:txBody>
                  <a:tcPr/>
                </a:tc>
                <a:tc>
                  <a:txBody>
                    <a:bodyPr/>
                    <a:lstStyle/>
                    <a:p>
                      <a:r>
                        <a:rPr lang="en-US" dirty="0"/>
                        <a:t>0.8</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369788308"/>
                  </a:ext>
                </a:extLst>
              </a:tr>
              <a:tr h="370840">
                <a:tc>
                  <a:txBody>
                    <a:bodyPr/>
                    <a:lstStyle/>
                    <a:p>
                      <a:r>
                        <a:rPr lang="en-US" dirty="0"/>
                        <a:t>bat</a:t>
                      </a:r>
                      <a:endParaRPr lang="en-IN" dirty="0"/>
                    </a:p>
                  </a:txBody>
                  <a:tcPr/>
                </a:tc>
                <a:tc>
                  <a:txBody>
                    <a:bodyPr/>
                    <a:lstStyle/>
                    <a:p>
                      <a:r>
                        <a:rPr lang="en-US" dirty="0"/>
                        <a:t>0.8</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704779879"/>
                  </a:ext>
                </a:extLst>
              </a:tr>
              <a:tr h="370840">
                <a:tc>
                  <a:txBody>
                    <a:bodyPr/>
                    <a:lstStyle/>
                    <a:p>
                      <a:r>
                        <a:rPr lang="en-US" dirty="0"/>
                        <a:t>my</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3366684391"/>
                  </a:ext>
                </a:extLst>
              </a:tr>
            </a:tbl>
          </a:graphicData>
        </a:graphic>
      </p:graphicFrame>
      <p:graphicFrame>
        <p:nvGraphicFramePr>
          <p:cNvPr id="6" name="Table 5">
            <a:extLst>
              <a:ext uri="{FF2B5EF4-FFF2-40B4-BE49-F238E27FC236}">
                <a16:creationId xmlns:a16="http://schemas.microsoft.com/office/drawing/2014/main" id="{E0EC6285-21B4-E658-52F5-5FCCBB2511E5}"/>
              </a:ext>
            </a:extLst>
          </p:cNvPr>
          <p:cNvGraphicFramePr>
            <a:graphicFrameLocks noGrp="1"/>
          </p:cNvGraphicFramePr>
          <p:nvPr>
            <p:extLst>
              <p:ext uri="{D42A27DB-BD31-4B8C-83A1-F6EECF244321}">
                <p14:modId xmlns:p14="http://schemas.microsoft.com/office/powerpoint/2010/main" val="1124504556"/>
              </p:ext>
            </p:extLst>
          </p:nvPr>
        </p:nvGraphicFramePr>
        <p:xfrm>
          <a:off x="6227234" y="3092874"/>
          <a:ext cx="4491568" cy="1483360"/>
        </p:xfrm>
        <a:graphic>
          <a:graphicData uri="http://schemas.openxmlformats.org/drawingml/2006/table">
            <a:tbl>
              <a:tblPr firstRow="1" bandRow="1">
                <a:tableStyleId>{5C22544A-7EE6-4342-B048-85BDC9FD1C3A}</a:tableStyleId>
              </a:tblPr>
              <a:tblGrid>
                <a:gridCol w="1122892">
                  <a:extLst>
                    <a:ext uri="{9D8B030D-6E8A-4147-A177-3AD203B41FA5}">
                      <a16:colId xmlns:a16="http://schemas.microsoft.com/office/drawing/2014/main" val="1293887133"/>
                    </a:ext>
                  </a:extLst>
                </a:gridCol>
                <a:gridCol w="1122892">
                  <a:extLst>
                    <a:ext uri="{9D8B030D-6E8A-4147-A177-3AD203B41FA5}">
                      <a16:colId xmlns:a16="http://schemas.microsoft.com/office/drawing/2014/main" val="2059273121"/>
                    </a:ext>
                  </a:extLst>
                </a:gridCol>
                <a:gridCol w="1122892">
                  <a:extLst>
                    <a:ext uri="{9D8B030D-6E8A-4147-A177-3AD203B41FA5}">
                      <a16:colId xmlns:a16="http://schemas.microsoft.com/office/drawing/2014/main" val="4191525774"/>
                    </a:ext>
                  </a:extLst>
                </a:gridCol>
                <a:gridCol w="1122892">
                  <a:extLst>
                    <a:ext uri="{9D8B030D-6E8A-4147-A177-3AD203B41FA5}">
                      <a16:colId xmlns:a16="http://schemas.microsoft.com/office/drawing/2014/main" val="3477005673"/>
                    </a:ext>
                  </a:extLst>
                </a:gridCol>
              </a:tblGrid>
              <a:tr h="370840">
                <a:tc>
                  <a:txBody>
                    <a:bodyPr/>
                    <a:lstStyle/>
                    <a:p>
                      <a:endParaRPr lang="en-IN"/>
                    </a:p>
                  </a:txBody>
                  <a:tcPr/>
                </a:tc>
                <a:tc>
                  <a:txBody>
                    <a:bodyPr/>
                    <a:lstStyle/>
                    <a:p>
                      <a:r>
                        <a:rPr lang="en-US" dirty="0"/>
                        <a:t>bit</a:t>
                      </a:r>
                      <a:endParaRPr lang="en-IN" dirty="0"/>
                    </a:p>
                  </a:txBody>
                  <a:tcPr/>
                </a:tc>
                <a:tc>
                  <a:txBody>
                    <a:bodyPr/>
                    <a:lstStyle/>
                    <a:p>
                      <a:r>
                        <a:rPr lang="en-US" dirty="0"/>
                        <a:t>bat </a:t>
                      </a:r>
                      <a:endParaRPr lang="en-IN" dirty="0"/>
                    </a:p>
                  </a:txBody>
                  <a:tcPr/>
                </a:tc>
                <a:tc>
                  <a:txBody>
                    <a:bodyPr/>
                    <a:lstStyle/>
                    <a:p>
                      <a:r>
                        <a:rPr lang="en-US" dirty="0"/>
                        <a:t>me</a:t>
                      </a:r>
                      <a:endParaRPr lang="en-IN" dirty="0"/>
                    </a:p>
                  </a:txBody>
                  <a:tcPr/>
                </a:tc>
                <a:extLst>
                  <a:ext uri="{0D108BD9-81ED-4DB2-BD59-A6C34878D82A}">
                    <a16:rowId xmlns:a16="http://schemas.microsoft.com/office/drawing/2014/main" val="332099110"/>
                  </a:ext>
                </a:extLst>
              </a:tr>
              <a:tr h="370840">
                <a:tc>
                  <a:txBody>
                    <a:bodyPr/>
                    <a:lstStyle/>
                    <a:p>
                      <a:r>
                        <a:rPr lang="en-US" dirty="0"/>
                        <a:t>bit</a:t>
                      </a:r>
                      <a:endParaRPr lang="en-IN" dirty="0"/>
                    </a:p>
                  </a:txBody>
                  <a:tcPr/>
                </a:tc>
                <a:tc>
                  <a:txBody>
                    <a:bodyPr/>
                    <a:lstStyle/>
                    <a:p>
                      <a:r>
                        <a:rPr lang="en-US" dirty="0"/>
                        <a:t>1</a:t>
                      </a:r>
                      <a:endParaRPr lang="en-IN" dirty="0"/>
                    </a:p>
                  </a:txBody>
                  <a:tcPr/>
                </a:tc>
                <a:tc>
                  <a:txBody>
                    <a:bodyPr/>
                    <a:lstStyle/>
                    <a:p>
                      <a:r>
                        <a:rPr lang="en-US" dirty="0"/>
                        <a:t>0.8</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71727349"/>
                  </a:ext>
                </a:extLst>
              </a:tr>
              <a:tr h="370840">
                <a:tc>
                  <a:txBody>
                    <a:bodyPr/>
                    <a:lstStyle/>
                    <a:p>
                      <a:r>
                        <a:rPr lang="en-US" dirty="0"/>
                        <a:t>bat</a:t>
                      </a:r>
                      <a:endParaRPr lang="en-IN" dirty="0"/>
                    </a:p>
                  </a:txBody>
                  <a:tcPr/>
                </a:tc>
                <a:tc>
                  <a:txBody>
                    <a:bodyPr/>
                    <a:lstStyle/>
                    <a:p>
                      <a:r>
                        <a:rPr lang="en-US" dirty="0"/>
                        <a:t>0.8</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704779879"/>
                  </a:ext>
                </a:extLst>
              </a:tr>
              <a:tr h="370840">
                <a:tc>
                  <a:txBody>
                    <a:bodyPr/>
                    <a:lstStyle/>
                    <a:p>
                      <a:r>
                        <a:rPr lang="en-US" dirty="0"/>
                        <a:t>me</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861000659"/>
                  </a:ext>
                </a:extLst>
              </a:tr>
            </a:tbl>
          </a:graphicData>
        </a:graphic>
      </p:graphicFrame>
      <p:sp>
        <p:nvSpPr>
          <p:cNvPr id="7" name="Text Placeholder 2">
            <a:extLst>
              <a:ext uri="{FF2B5EF4-FFF2-40B4-BE49-F238E27FC236}">
                <a16:creationId xmlns:a16="http://schemas.microsoft.com/office/drawing/2014/main" id="{F6EB77A0-B9E3-636D-2284-FA3C0986032B}"/>
              </a:ext>
            </a:extLst>
          </p:cNvPr>
          <p:cNvSpPr txBox="1">
            <a:spLocks/>
          </p:cNvSpPr>
          <p:nvPr/>
        </p:nvSpPr>
        <p:spPr>
          <a:xfrm>
            <a:off x="5693834" y="4697944"/>
            <a:ext cx="5558368" cy="173196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Bat bit me</a:t>
            </a:r>
          </a:p>
          <a:p>
            <a:r>
              <a:rPr lang="en-US" dirty="0"/>
              <a:t>bit -&gt; 1 * bit + 0.8 * Bat</a:t>
            </a:r>
          </a:p>
          <a:p>
            <a:r>
              <a:rPr lang="en-US" dirty="0"/>
              <a:t>Bat -&gt; 0.8*bit+1*bat</a:t>
            </a:r>
          </a:p>
          <a:p>
            <a:endParaRPr lang="en-IN" dirty="0"/>
          </a:p>
        </p:txBody>
      </p:sp>
    </p:spTree>
    <p:extLst>
      <p:ext uri="{BB962C8B-B14F-4D97-AF65-F5344CB8AC3E}">
        <p14:creationId xmlns:p14="http://schemas.microsoft.com/office/powerpoint/2010/main" val="4262843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B81420F7-C64D-F1EF-DAA6-5B9F2E989817}"/>
              </a:ext>
            </a:extLst>
          </p:cNvPr>
          <p:cNvSpPr txBox="1">
            <a:spLocks noGrp="1"/>
          </p:cNvSpPr>
          <p:nvPr>
            <p:ph type="body" idx="1"/>
          </p:nvPr>
        </p:nvSpPr>
        <p:spPr>
          <a:xfrm>
            <a:off x="838200" y="520700"/>
            <a:ext cx="4648200" cy="50038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My cricket bat</a:t>
            </a:r>
          </a:p>
          <a:p>
            <a:r>
              <a:rPr lang="en-US" dirty="0"/>
              <a:t>Bat -&gt; 0.6*cricket+0.4*bat</a:t>
            </a:r>
          </a:p>
          <a:p>
            <a:r>
              <a:rPr lang="en-US" dirty="0"/>
              <a:t>We are taking 60% of the bat and converting it to cricket.</a:t>
            </a:r>
          </a:p>
          <a:p>
            <a:r>
              <a:rPr lang="en-IN" dirty="0"/>
              <a:t>This means moving embedding vector of bat 60% towards cricket when the context is ‘my cricket bat’</a:t>
            </a:r>
          </a:p>
        </p:txBody>
      </p:sp>
      <p:sp>
        <p:nvSpPr>
          <p:cNvPr id="4" name="Text Placeholder 2">
            <a:extLst>
              <a:ext uri="{FF2B5EF4-FFF2-40B4-BE49-F238E27FC236}">
                <a16:creationId xmlns:a16="http://schemas.microsoft.com/office/drawing/2014/main" id="{8B332914-6A6F-D674-E9E9-CBE81FBAAAFC}"/>
              </a:ext>
            </a:extLst>
          </p:cNvPr>
          <p:cNvSpPr txBox="1">
            <a:spLocks/>
          </p:cNvSpPr>
          <p:nvPr/>
        </p:nvSpPr>
        <p:spPr>
          <a:xfrm>
            <a:off x="5668434" y="397670"/>
            <a:ext cx="5558368" cy="445373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Bat bit me</a:t>
            </a:r>
          </a:p>
          <a:p>
            <a:r>
              <a:rPr lang="en-US" dirty="0"/>
              <a:t>Bat -&gt; 0.6*bit+0.4*bat</a:t>
            </a:r>
          </a:p>
          <a:p>
            <a:r>
              <a:rPr lang="en-US" dirty="0"/>
              <a:t>We are taking 60% of the bat and converting it to bit.</a:t>
            </a:r>
          </a:p>
          <a:p>
            <a:r>
              <a:rPr lang="en-IN" dirty="0"/>
              <a:t>This means moving embedding vector of bat 60% towards cricket when the context is ‘bat bit me’</a:t>
            </a:r>
          </a:p>
          <a:p>
            <a:endParaRPr lang="en-US" dirty="0"/>
          </a:p>
          <a:p>
            <a:endParaRPr lang="en-US" dirty="0"/>
          </a:p>
          <a:p>
            <a:endParaRPr lang="en-IN" dirty="0"/>
          </a:p>
        </p:txBody>
      </p:sp>
    </p:spTree>
    <p:extLst>
      <p:ext uri="{BB962C8B-B14F-4D97-AF65-F5344CB8AC3E}">
        <p14:creationId xmlns:p14="http://schemas.microsoft.com/office/powerpoint/2010/main" val="1126419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5C719-F162-5C06-1898-57E7DEB41555}"/>
              </a:ext>
            </a:extLst>
          </p:cNvPr>
          <p:cNvSpPr>
            <a:spLocks noGrp="1"/>
          </p:cNvSpPr>
          <p:nvPr>
            <p:ph type="body" idx="1"/>
          </p:nvPr>
        </p:nvSpPr>
        <p:spPr>
          <a:xfrm>
            <a:off x="990509" y="2349500"/>
            <a:ext cx="10363291" cy="3827463"/>
          </a:xfrm>
        </p:spPr>
        <p:txBody>
          <a:bodyPr>
            <a:normAutofit fontScale="85000" lnSpcReduction="20000"/>
          </a:bodyPr>
          <a:lstStyle/>
          <a:p>
            <a:r>
              <a:rPr lang="en-US" dirty="0"/>
              <a:t>Tagging the words with a value to remember their position</a:t>
            </a:r>
          </a:p>
          <a:p>
            <a:r>
              <a:rPr lang="en-US" dirty="0"/>
              <a:t>Ideally, the following criteria should be satisfied:</a:t>
            </a:r>
          </a:p>
          <a:p>
            <a:pPr lvl="1"/>
            <a:r>
              <a:rPr lang="en-US" dirty="0"/>
              <a:t>It should output a unique encoding for each time-step (word’s position in a sentence)</a:t>
            </a:r>
          </a:p>
          <a:p>
            <a:pPr lvl="1"/>
            <a:r>
              <a:rPr lang="en-US" dirty="0"/>
              <a:t>Distance between any two time-steps should be consistent across sentences with different lengths.</a:t>
            </a:r>
          </a:p>
          <a:p>
            <a:pPr lvl="1"/>
            <a:r>
              <a:rPr lang="en-US" dirty="0"/>
              <a:t>Our model should generalize to longer sentences without any efforts. Its values should be bounded.</a:t>
            </a:r>
          </a:p>
          <a:p>
            <a:pPr lvl="1"/>
            <a:r>
              <a:rPr lang="en-US" dirty="0"/>
              <a:t>It must be deterministic.</a:t>
            </a:r>
          </a:p>
          <a:p>
            <a:r>
              <a:rPr lang="en-US" dirty="0"/>
              <a:t>For a position 𝑝𝑜𝑠 and a dimension 𝑖 of the encoding, the positional encoding 𝑃𝐸(𝑝𝑜𝑠,𝑖) is defined as:</a:t>
            </a:r>
            <a:r>
              <a:rPr lang="en-IN" dirty="0"/>
              <a:t> </a:t>
            </a:r>
          </a:p>
          <a:p>
            <a:r>
              <a:rPr lang="en-US" dirty="0"/>
              <a:t>For even indices (i.e., 𝑖=2𝑗):</a:t>
            </a:r>
          </a:p>
          <a:p>
            <a:r>
              <a:rPr lang="nn-NO" dirty="0"/>
              <a:t>For odd indices (i.e., 𝑖=2𝑗+1):</a:t>
            </a:r>
          </a:p>
          <a:p>
            <a:endParaRPr lang="en-IN" dirty="0"/>
          </a:p>
        </p:txBody>
      </p:sp>
      <p:grpSp>
        <p:nvGrpSpPr>
          <p:cNvPr id="4" name="Group 3">
            <a:extLst>
              <a:ext uri="{FF2B5EF4-FFF2-40B4-BE49-F238E27FC236}">
                <a16:creationId xmlns:a16="http://schemas.microsoft.com/office/drawing/2014/main" id="{391C9A1A-3C44-889F-C10E-BD5B47A961B6}"/>
              </a:ext>
            </a:extLst>
          </p:cNvPr>
          <p:cNvGrpSpPr/>
          <p:nvPr/>
        </p:nvGrpSpPr>
        <p:grpSpPr>
          <a:xfrm>
            <a:off x="251582" y="209932"/>
            <a:ext cx="3304418" cy="1923668"/>
            <a:chOff x="4016188" y="867849"/>
            <a:chExt cx="7135906" cy="5684362"/>
          </a:xfrm>
        </p:grpSpPr>
        <p:sp>
          <p:nvSpPr>
            <p:cNvPr id="5" name="Rectangle 4">
              <a:extLst>
                <a:ext uri="{FF2B5EF4-FFF2-40B4-BE49-F238E27FC236}">
                  <a16:creationId xmlns:a16="http://schemas.microsoft.com/office/drawing/2014/main" id="{E9DD9201-7D16-EF1B-ADC3-65F3A43F2D6A}"/>
                </a:ext>
              </a:extLst>
            </p:cNvPr>
            <p:cNvSpPr/>
            <p:nvPr/>
          </p:nvSpPr>
          <p:spPr>
            <a:xfrm>
              <a:off x="4016188" y="5532526"/>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6" name="Rectangle 5">
              <a:extLst>
                <a:ext uri="{FF2B5EF4-FFF2-40B4-BE49-F238E27FC236}">
                  <a16:creationId xmlns:a16="http://schemas.microsoft.com/office/drawing/2014/main" id="{19A6C45D-83CC-33C9-FD8A-C699418C4262}"/>
                </a:ext>
              </a:extLst>
            </p:cNvPr>
            <p:cNvSpPr/>
            <p:nvPr/>
          </p:nvSpPr>
          <p:spPr>
            <a:xfrm>
              <a:off x="4016188" y="4716738"/>
              <a:ext cx="1595717" cy="49305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Embedding</a:t>
              </a:r>
              <a:endParaRPr lang="en-IN" sz="700" dirty="0"/>
            </a:p>
          </p:txBody>
        </p:sp>
        <p:sp>
          <p:nvSpPr>
            <p:cNvPr id="7" name="Rectangle 6">
              <a:extLst>
                <a:ext uri="{FF2B5EF4-FFF2-40B4-BE49-F238E27FC236}">
                  <a16:creationId xmlns:a16="http://schemas.microsoft.com/office/drawing/2014/main" id="{A95A7928-544B-1D80-B5CC-5E5513AB0485}"/>
                </a:ext>
              </a:extLst>
            </p:cNvPr>
            <p:cNvSpPr/>
            <p:nvPr/>
          </p:nvSpPr>
          <p:spPr>
            <a:xfrm>
              <a:off x="4016188" y="3900950"/>
              <a:ext cx="1595717" cy="493059"/>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Positional Encoding</a:t>
              </a:r>
              <a:endParaRPr lang="en-IN" sz="600" dirty="0"/>
            </a:p>
          </p:txBody>
        </p:sp>
        <p:grpSp>
          <p:nvGrpSpPr>
            <p:cNvPr id="8" name="Group 7">
              <a:extLst>
                <a:ext uri="{FF2B5EF4-FFF2-40B4-BE49-F238E27FC236}">
                  <a16:creationId xmlns:a16="http://schemas.microsoft.com/office/drawing/2014/main" id="{58EA4640-2F02-857A-FD90-7706422F0581}"/>
                </a:ext>
              </a:extLst>
            </p:cNvPr>
            <p:cNvGrpSpPr/>
            <p:nvPr/>
          </p:nvGrpSpPr>
          <p:grpSpPr>
            <a:xfrm>
              <a:off x="6804209" y="3242478"/>
              <a:ext cx="1595717" cy="1810002"/>
              <a:chOff x="6033247" y="3281083"/>
              <a:chExt cx="1595717" cy="1066800"/>
            </a:xfrm>
          </p:grpSpPr>
          <p:sp>
            <p:nvSpPr>
              <p:cNvPr id="24" name="Rectangle 23">
                <a:extLst>
                  <a:ext uri="{FF2B5EF4-FFF2-40B4-BE49-F238E27FC236}">
                    <a16:creationId xmlns:a16="http://schemas.microsoft.com/office/drawing/2014/main" id="{6C9DB851-F4B5-884D-D133-B81D7BF8B7FF}"/>
                  </a:ext>
                </a:extLst>
              </p:cNvPr>
              <p:cNvSpPr/>
              <p:nvPr/>
            </p:nvSpPr>
            <p:spPr>
              <a:xfrm>
                <a:off x="6033247" y="3281083"/>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25" name="Rectangle 24">
                <a:extLst>
                  <a:ext uri="{FF2B5EF4-FFF2-40B4-BE49-F238E27FC236}">
                    <a16:creationId xmlns:a16="http://schemas.microsoft.com/office/drawing/2014/main" id="{BE5DE338-93F6-37FF-518F-575BE7C9DAB4}"/>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26" name="Rectangle 25">
                <a:extLst>
                  <a:ext uri="{FF2B5EF4-FFF2-40B4-BE49-F238E27FC236}">
                    <a16:creationId xmlns:a16="http://schemas.microsoft.com/office/drawing/2014/main" id="{6EFFDA3E-2692-6024-95F2-3FCEED654137}"/>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27" name="Rectangle 26">
                <a:extLst>
                  <a:ext uri="{FF2B5EF4-FFF2-40B4-BE49-F238E27FC236}">
                    <a16:creationId xmlns:a16="http://schemas.microsoft.com/office/drawing/2014/main" id="{61DEFDDB-0B3C-2B16-D037-D17FA852E755}"/>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Layer Norm</a:t>
                </a:r>
                <a:endParaRPr lang="en-IN" sz="700" dirty="0"/>
              </a:p>
            </p:txBody>
          </p:sp>
        </p:grpSp>
        <p:sp>
          <p:nvSpPr>
            <p:cNvPr id="9" name="Rectangle 8">
              <a:extLst>
                <a:ext uri="{FF2B5EF4-FFF2-40B4-BE49-F238E27FC236}">
                  <a16:creationId xmlns:a16="http://schemas.microsoft.com/office/drawing/2014/main" id="{8D21C295-B3D0-9D49-47C1-06A8F5AE64EA}"/>
                </a:ext>
              </a:extLst>
            </p:cNvPr>
            <p:cNvSpPr/>
            <p:nvPr/>
          </p:nvSpPr>
          <p:spPr>
            <a:xfrm>
              <a:off x="9556377" y="1526318"/>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10" name="TextBox 9">
              <a:extLst>
                <a:ext uri="{FF2B5EF4-FFF2-40B4-BE49-F238E27FC236}">
                  <a16:creationId xmlns:a16="http://schemas.microsoft.com/office/drawing/2014/main" id="{EE91A8D2-AFD8-8FBD-4781-A8BDD6DA2CF9}"/>
                </a:ext>
              </a:extLst>
            </p:cNvPr>
            <p:cNvSpPr txBox="1"/>
            <p:nvPr/>
          </p:nvSpPr>
          <p:spPr>
            <a:xfrm>
              <a:off x="4625424" y="6348314"/>
              <a:ext cx="377244" cy="203897"/>
            </a:xfrm>
            <a:prstGeom prst="rect">
              <a:avLst/>
            </a:prstGeom>
            <a:noFill/>
          </p:spPr>
          <p:txBody>
            <a:bodyPr wrap="none" rtlCol="0">
              <a:spAutoFit/>
            </a:bodyPr>
            <a:lstStyle/>
            <a:p>
              <a:r>
                <a:rPr lang="en-US" sz="700" b="1" dirty="0"/>
                <a:t>Input</a:t>
              </a:r>
              <a:endParaRPr lang="en-IN" sz="700" b="1" dirty="0"/>
            </a:p>
          </p:txBody>
        </p:sp>
        <p:sp>
          <p:nvSpPr>
            <p:cNvPr id="11" name="TextBox 10">
              <a:extLst>
                <a:ext uri="{FF2B5EF4-FFF2-40B4-BE49-F238E27FC236}">
                  <a16:creationId xmlns:a16="http://schemas.microsoft.com/office/drawing/2014/main" id="{81D2E68C-40EC-82B9-C026-F41A8DE26D26}"/>
                </a:ext>
              </a:extLst>
            </p:cNvPr>
            <p:cNvSpPr txBox="1"/>
            <p:nvPr/>
          </p:nvSpPr>
          <p:spPr>
            <a:xfrm>
              <a:off x="10127033" y="869401"/>
              <a:ext cx="447546" cy="203897"/>
            </a:xfrm>
            <a:prstGeom prst="rect">
              <a:avLst/>
            </a:prstGeom>
            <a:noFill/>
          </p:spPr>
          <p:txBody>
            <a:bodyPr wrap="none" rtlCol="0">
              <a:spAutoFit/>
            </a:bodyPr>
            <a:lstStyle/>
            <a:p>
              <a:r>
                <a:rPr lang="en-US" sz="700" b="1" dirty="0"/>
                <a:t>Output</a:t>
              </a:r>
              <a:endParaRPr lang="en-IN" sz="700" b="1" dirty="0"/>
            </a:p>
          </p:txBody>
        </p:sp>
        <p:cxnSp>
          <p:nvCxnSpPr>
            <p:cNvPr id="12" name="Straight Arrow Connector 11">
              <a:extLst>
                <a:ext uri="{FF2B5EF4-FFF2-40B4-BE49-F238E27FC236}">
                  <a16:creationId xmlns:a16="http://schemas.microsoft.com/office/drawing/2014/main" id="{EB395346-AC9B-4FDF-6A3E-D6F6C7701C8F}"/>
                </a:ext>
              </a:extLst>
            </p:cNvPr>
            <p:cNvCxnSpPr>
              <a:cxnSpLocks/>
              <a:stCxn id="10" idx="0"/>
              <a:endCxn id="5" idx="2"/>
            </p:cNvCxnSpPr>
            <p:nvPr/>
          </p:nvCxnSpPr>
          <p:spPr>
            <a:xfrm flipV="1">
              <a:off x="4814046" y="6025585"/>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649009-70E7-55FF-4E8F-8E482CBAD090}"/>
                </a:ext>
              </a:extLst>
            </p:cNvPr>
            <p:cNvCxnSpPr>
              <a:cxnSpLocks/>
              <a:stCxn id="5" idx="0"/>
              <a:endCxn id="6" idx="2"/>
            </p:cNvCxnSpPr>
            <p:nvPr/>
          </p:nvCxnSpPr>
          <p:spPr>
            <a:xfrm flipV="1">
              <a:off x="4814047" y="5209797"/>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C44BFF-83FC-2A59-676F-20CF70AE88EC}"/>
                </a:ext>
              </a:extLst>
            </p:cNvPr>
            <p:cNvCxnSpPr>
              <a:cxnSpLocks/>
            </p:cNvCxnSpPr>
            <p:nvPr/>
          </p:nvCxnSpPr>
          <p:spPr>
            <a:xfrm flipV="1">
              <a:off x="4805081" y="4394009"/>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1ED7F4-473A-7E49-61A6-56E1E6EE0F17}"/>
                </a:ext>
              </a:extLst>
            </p:cNvPr>
            <p:cNvCxnSpPr>
              <a:cxnSpLocks/>
              <a:stCxn id="7" idx="3"/>
              <a:endCxn id="24" idx="1"/>
            </p:cNvCxnSpPr>
            <p:nvPr/>
          </p:nvCxnSpPr>
          <p:spPr>
            <a:xfrm flipV="1">
              <a:off x="5611905" y="4147479"/>
              <a:ext cx="1192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00EC24-1BD6-561E-5BA5-F251362B6C2D}"/>
                </a:ext>
              </a:extLst>
            </p:cNvPr>
            <p:cNvCxnSpPr>
              <a:cxnSpLocks/>
              <a:stCxn id="24" idx="0"/>
            </p:cNvCxnSpPr>
            <p:nvPr/>
          </p:nvCxnSpPr>
          <p:spPr>
            <a:xfrm flipV="1">
              <a:off x="7602068" y="2704596"/>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CF9564-68EE-C777-662F-8CFB7639CC3B}"/>
                </a:ext>
              </a:extLst>
            </p:cNvPr>
            <p:cNvCxnSpPr>
              <a:cxnSpLocks/>
              <a:stCxn id="20" idx="3"/>
              <a:endCxn id="9" idx="1"/>
            </p:cNvCxnSpPr>
            <p:nvPr/>
          </p:nvCxnSpPr>
          <p:spPr>
            <a:xfrm flipV="1">
              <a:off x="8408890" y="1772848"/>
              <a:ext cx="11474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DA3057-7A78-24E2-8839-12C79E2E02BF}"/>
                </a:ext>
              </a:extLst>
            </p:cNvPr>
            <p:cNvCxnSpPr>
              <a:cxnSpLocks/>
              <a:stCxn id="9" idx="0"/>
              <a:endCxn id="11" idx="2"/>
            </p:cNvCxnSpPr>
            <p:nvPr/>
          </p:nvCxnSpPr>
          <p:spPr>
            <a:xfrm flipH="1" flipV="1">
              <a:off x="10350807" y="1073298"/>
              <a:ext cx="3429" cy="45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578C1C7-E302-2788-FB19-6AA75CCBC44F}"/>
                </a:ext>
              </a:extLst>
            </p:cNvPr>
            <p:cNvGrpSpPr/>
            <p:nvPr/>
          </p:nvGrpSpPr>
          <p:grpSpPr>
            <a:xfrm>
              <a:off x="6813173" y="867849"/>
              <a:ext cx="1595717" cy="1810002"/>
              <a:chOff x="6033247" y="3281084"/>
              <a:chExt cx="1595717" cy="1066800"/>
            </a:xfrm>
          </p:grpSpPr>
          <p:sp>
            <p:nvSpPr>
              <p:cNvPr id="20" name="Rectangle 19">
                <a:extLst>
                  <a:ext uri="{FF2B5EF4-FFF2-40B4-BE49-F238E27FC236}">
                    <a16:creationId xmlns:a16="http://schemas.microsoft.com/office/drawing/2014/main" id="{95BFCA9B-FEDD-997E-694C-69A52EF99374}"/>
                  </a:ext>
                </a:extLst>
              </p:cNvPr>
              <p:cNvSpPr/>
              <p:nvPr/>
            </p:nvSpPr>
            <p:spPr>
              <a:xfrm>
                <a:off x="6033247" y="3281084"/>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21" name="Rectangle 20">
                <a:extLst>
                  <a:ext uri="{FF2B5EF4-FFF2-40B4-BE49-F238E27FC236}">
                    <a16:creationId xmlns:a16="http://schemas.microsoft.com/office/drawing/2014/main" id="{8D4F576A-14A0-372E-6390-4F3EB090E1B9}"/>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22" name="Rectangle 21">
                <a:extLst>
                  <a:ext uri="{FF2B5EF4-FFF2-40B4-BE49-F238E27FC236}">
                    <a16:creationId xmlns:a16="http://schemas.microsoft.com/office/drawing/2014/main" id="{42DC36AD-51FD-7069-4F1B-5665D490348D}"/>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23" name="Rectangle 22">
                <a:extLst>
                  <a:ext uri="{FF2B5EF4-FFF2-40B4-BE49-F238E27FC236}">
                    <a16:creationId xmlns:a16="http://schemas.microsoft.com/office/drawing/2014/main" id="{8EC13C6F-0287-3A14-606D-3D70519E6937}"/>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Layer Norm</a:t>
                </a:r>
                <a:endParaRPr lang="en-IN" sz="700" dirty="0"/>
              </a:p>
            </p:txBody>
          </p:sp>
        </p:grpSp>
      </p:grpSp>
      <p:sp>
        <p:nvSpPr>
          <p:cNvPr id="28" name="TextBox 27">
            <a:extLst>
              <a:ext uri="{FF2B5EF4-FFF2-40B4-BE49-F238E27FC236}">
                <a16:creationId xmlns:a16="http://schemas.microsoft.com/office/drawing/2014/main" id="{87B32363-E101-4C93-8BBA-EE5D22ADE069}"/>
              </a:ext>
            </a:extLst>
          </p:cNvPr>
          <p:cNvSpPr txBox="1"/>
          <p:nvPr/>
        </p:nvSpPr>
        <p:spPr>
          <a:xfrm>
            <a:off x="6979040" y="209932"/>
            <a:ext cx="4891083"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Positional Embedding</a:t>
            </a:r>
            <a:endParaRPr lang="en-IN" sz="3600" dirty="0">
              <a:latin typeface="Aharoni" panose="020F0502020204030204" pitchFamily="2" charset="-79"/>
              <a:cs typeface="Aharoni" panose="020F0502020204030204" pitchFamily="2" charset="-79"/>
            </a:endParaRPr>
          </a:p>
        </p:txBody>
      </p:sp>
      <p:pic>
        <p:nvPicPr>
          <p:cNvPr id="29" name="Picture 28">
            <a:extLst>
              <a:ext uri="{FF2B5EF4-FFF2-40B4-BE49-F238E27FC236}">
                <a16:creationId xmlns:a16="http://schemas.microsoft.com/office/drawing/2014/main" id="{CEEA8A9F-07A3-ACCB-46A8-D2571E658C1D}"/>
              </a:ext>
            </a:extLst>
          </p:cNvPr>
          <p:cNvPicPr>
            <a:picLocks noChangeAspect="1"/>
          </p:cNvPicPr>
          <p:nvPr/>
        </p:nvPicPr>
        <p:blipFill>
          <a:blip r:embed="rId2"/>
          <a:stretch>
            <a:fillRect/>
          </a:stretch>
        </p:blipFill>
        <p:spPr>
          <a:xfrm>
            <a:off x="5464591" y="5136988"/>
            <a:ext cx="5203410" cy="1269632"/>
          </a:xfrm>
          <a:prstGeom prst="rect">
            <a:avLst/>
          </a:prstGeom>
        </p:spPr>
      </p:pic>
    </p:spTree>
    <p:extLst>
      <p:ext uri="{BB962C8B-B14F-4D97-AF65-F5344CB8AC3E}">
        <p14:creationId xmlns:p14="http://schemas.microsoft.com/office/powerpoint/2010/main" val="408196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3AC1A9-1104-DB80-D876-25D3337F62D6}"/>
              </a:ext>
            </a:extLst>
          </p:cNvPr>
          <p:cNvSpPr>
            <a:spLocks noGrp="1"/>
          </p:cNvSpPr>
          <p:nvPr>
            <p:ph type="body" idx="1"/>
          </p:nvPr>
        </p:nvSpPr>
        <p:spPr>
          <a:xfrm>
            <a:off x="744141" y="344714"/>
            <a:ext cx="10515600" cy="5440363"/>
          </a:xfrm>
        </p:spPr>
        <p:txBody>
          <a:bodyPr/>
          <a:lstStyle/>
          <a:p>
            <a:r>
              <a:rPr lang="en-US" dirty="0"/>
              <a:t>For example, assume we have embedding vectors of length 5 in 5-dim:</a:t>
            </a:r>
          </a:p>
          <a:p>
            <a:r>
              <a:rPr lang="en-US" dirty="0"/>
              <a:t>[0.3,0.3,0.2,0.1,0.1] [0.5,0.1,0.1,0.1,0.1,0.1] and so on…</a:t>
            </a:r>
          </a:p>
          <a:p>
            <a:endParaRPr lang="en-IN" dirty="0"/>
          </a:p>
        </p:txBody>
      </p:sp>
      <p:graphicFrame>
        <p:nvGraphicFramePr>
          <p:cNvPr id="4" name="Table 3">
            <a:extLst>
              <a:ext uri="{FF2B5EF4-FFF2-40B4-BE49-F238E27FC236}">
                <a16:creationId xmlns:a16="http://schemas.microsoft.com/office/drawing/2014/main" id="{394A5D8E-ECEA-772E-9AB7-732C9B9884ED}"/>
              </a:ext>
            </a:extLst>
          </p:cNvPr>
          <p:cNvGraphicFramePr>
            <a:graphicFrameLocks noGrp="1"/>
          </p:cNvGraphicFramePr>
          <p:nvPr>
            <p:extLst>
              <p:ext uri="{D42A27DB-BD31-4B8C-83A1-F6EECF244321}">
                <p14:modId xmlns:p14="http://schemas.microsoft.com/office/powerpoint/2010/main" val="2314006730"/>
              </p:ext>
            </p:extLst>
          </p:nvPr>
        </p:nvGraphicFramePr>
        <p:xfrm>
          <a:off x="1010920" y="2467715"/>
          <a:ext cx="5372305" cy="3709248"/>
        </p:xfrm>
        <a:graphic>
          <a:graphicData uri="http://schemas.openxmlformats.org/drawingml/2006/table">
            <a:tbl>
              <a:tblPr firstRow="1" bandRow="1">
                <a:tableStyleId>{5C22544A-7EE6-4342-B048-85BDC9FD1C3A}</a:tableStyleId>
              </a:tblPr>
              <a:tblGrid>
                <a:gridCol w="691043">
                  <a:extLst>
                    <a:ext uri="{9D8B030D-6E8A-4147-A177-3AD203B41FA5}">
                      <a16:colId xmlns:a16="http://schemas.microsoft.com/office/drawing/2014/main" val="97042065"/>
                    </a:ext>
                  </a:extLst>
                </a:gridCol>
                <a:gridCol w="724481">
                  <a:extLst>
                    <a:ext uri="{9D8B030D-6E8A-4147-A177-3AD203B41FA5}">
                      <a16:colId xmlns:a16="http://schemas.microsoft.com/office/drawing/2014/main" val="677620382"/>
                    </a:ext>
                  </a:extLst>
                </a:gridCol>
                <a:gridCol w="657606">
                  <a:extLst>
                    <a:ext uri="{9D8B030D-6E8A-4147-A177-3AD203B41FA5}">
                      <a16:colId xmlns:a16="http://schemas.microsoft.com/office/drawing/2014/main" val="2742007562"/>
                    </a:ext>
                  </a:extLst>
                </a:gridCol>
                <a:gridCol w="980836">
                  <a:extLst>
                    <a:ext uri="{9D8B030D-6E8A-4147-A177-3AD203B41FA5}">
                      <a16:colId xmlns:a16="http://schemas.microsoft.com/office/drawing/2014/main" val="2190441489"/>
                    </a:ext>
                  </a:extLst>
                </a:gridCol>
                <a:gridCol w="2318339">
                  <a:extLst>
                    <a:ext uri="{9D8B030D-6E8A-4147-A177-3AD203B41FA5}">
                      <a16:colId xmlns:a16="http://schemas.microsoft.com/office/drawing/2014/main" val="771771318"/>
                    </a:ext>
                  </a:extLst>
                </a:gridCol>
              </a:tblGrid>
              <a:tr h="309104">
                <a:tc>
                  <a:txBody>
                    <a:bodyPr/>
                    <a:lstStyle/>
                    <a:p>
                      <a:pPr algn="ctr"/>
                      <a:endParaRPr lang="en-IN" b="1" dirty="0"/>
                    </a:p>
                  </a:txBody>
                  <a:tcPr/>
                </a:tc>
                <a:tc>
                  <a:txBody>
                    <a:bodyPr/>
                    <a:lstStyle/>
                    <a:p>
                      <a:pPr algn="ctr"/>
                      <a:r>
                        <a:rPr lang="en-US" b="1" dirty="0"/>
                        <a:t>pos</a:t>
                      </a:r>
                      <a:endParaRPr lang="en-IN" b="1" dirty="0"/>
                    </a:p>
                  </a:txBody>
                  <a:tcPr/>
                </a:tc>
                <a:tc>
                  <a:txBody>
                    <a:bodyPr/>
                    <a:lstStyle/>
                    <a:p>
                      <a:pPr algn="ctr"/>
                      <a:r>
                        <a:rPr lang="en-US" b="1" dirty="0" err="1"/>
                        <a:t>i</a:t>
                      </a:r>
                      <a:endParaRPr lang="en-IN" b="1"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725835159"/>
                  </a:ext>
                </a:extLst>
              </a:tr>
              <a:tr h="309104">
                <a:tc>
                  <a:txBody>
                    <a:bodyPr/>
                    <a:lstStyle/>
                    <a:p>
                      <a:pPr algn="ctr"/>
                      <a:r>
                        <a:rPr lang="en-US" dirty="0"/>
                        <a:t>0.3</a:t>
                      </a:r>
                      <a:endParaRPr lang="en-IN" dirty="0"/>
                    </a:p>
                  </a:txBody>
                  <a:tcPr anchor="ctr"/>
                </a:tc>
                <a:tc>
                  <a:txBody>
                    <a:bodyPr/>
                    <a:lstStyle/>
                    <a:p>
                      <a:pPr algn="ctr"/>
                      <a:r>
                        <a:rPr lang="en-US" dirty="0"/>
                        <a:t>0</a:t>
                      </a:r>
                      <a:endParaRPr lang="en-IN" dirty="0"/>
                    </a:p>
                  </a:txBody>
                  <a:tcPr anchor="ctr"/>
                </a:tc>
                <a:tc>
                  <a:txBody>
                    <a:bodyPr/>
                    <a:lstStyle/>
                    <a:p>
                      <a:pPr algn="ctr"/>
                      <a:r>
                        <a:rPr lang="en-US"/>
                        <a:t>1</a:t>
                      </a:r>
                      <a:endParaRPr lang="en-IN" dirty="0"/>
                    </a:p>
                  </a:txBody>
                  <a:tcPr anchor="ctr"/>
                </a:tc>
                <a:tc>
                  <a:txBody>
                    <a:bodyPr/>
                    <a:lstStyle/>
                    <a:p>
                      <a:pPr algn="ctr"/>
                      <a:r>
                        <a:rPr lang="en-US"/>
                        <a:t>Even</a:t>
                      </a:r>
                      <a:endParaRPr lang="en-IN" dirty="0"/>
                    </a:p>
                  </a:txBody>
                  <a:tcPr anchor="ctr"/>
                </a:tc>
                <a:tc>
                  <a:txBody>
                    <a:bodyPr/>
                    <a:lstStyle/>
                    <a:p>
                      <a:pPr algn="ctr"/>
                      <a:r>
                        <a:rPr lang="en-US" dirty="0"/>
                        <a:t>sin(0/10000^(2*1)/2)</a:t>
                      </a:r>
                      <a:endParaRPr lang="en-IN" dirty="0"/>
                    </a:p>
                  </a:txBody>
                  <a:tcPr anchor="ctr"/>
                </a:tc>
                <a:extLst>
                  <a:ext uri="{0D108BD9-81ED-4DB2-BD59-A6C34878D82A}">
                    <a16:rowId xmlns:a16="http://schemas.microsoft.com/office/drawing/2014/main" val="1141919309"/>
                  </a:ext>
                </a:extLst>
              </a:tr>
              <a:tr h="309104">
                <a:tc>
                  <a:txBody>
                    <a:bodyPr/>
                    <a:lstStyle/>
                    <a:p>
                      <a:pPr algn="ctr"/>
                      <a:r>
                        <a:rPr lang="en-US" dirty="0"/>
                        <a:t>0.3</a:t>
                      </a:r>
                      <a:endParaRPr lang="en-IN" dirty="0"/>
                    </a:p>
                  </a:txBody>
                  <a:tcPr anchor="ctr"/>
                </a:tc>
                <a:tc>
                  <a:txBody>
                    <a:bodyPr/>
                    <a:lstStyle/>
                    <a:p>
                      <a:pPr algn="ctr"/>
                      <a:r>
                        <a:rPr lang="en-US"/>
                        <a:t>1</a:t>
                      </a:r>
                      <a:endParaRPr lang="en-IN" dirty="0"/>
                    </a:p>
                  </a:txBody>
                  <a:tcPr anchor="ctr"/>
                </a:tc>
                <a:tc>
                  <a:txBody>
                    <a:bodyPr/>
                    <a:lstStyle/>
                    <a:p>
                      <a:pPr algn="ctr"/>
                      <a:r>
                        <a:rPr lang="en-US"/>
                        <a:t>1</a:t>
                      </a:r>
                      <a:endParaRPr lang="en-IN" dirty="0"/>
                    </a:p>
                  </a:txBody>
                  <a:tcPr anchor="ctr"/>
                </a:tc>
                <a:tc>
                  <a:txBody>
                    <a:bodyPr/>
                    <a:lstStyle/>
                    <a:p>
                      <a:pPr algn="ctr"/>
                      <a:r>
                        <a:rPr lang="en-US"/>
                        <a:t>Odd</a:t>
                      </a:r>
                      <a:endParaRPr lang="en-IN" dirty="0"/>
                    </a:p>
                  </a:txBody>
                  <a:tcPr anchor="ctr"/>
                </a:tc>
                <a:tc>
                  <a:txBody>
                    <a:bodyPr/>
                    <a:lstStyle/>
                    <a:p>
                      <a:pPr algn="ctr"/>
                      <a:r>
                        <a:rPr lang="en-US" dirty="0"/>
                        <a:t>cos(1/10000^(2*1)/2)</a:t>
                      </a:r>
                      <a:endParaRPr lang="en-IN" dirty="0"/>
                    </a:p>
                  </a:txBody>
                  <a:tcPr anchor="ctr"/>
                </a:tc>
                <a:extLst>
                  <a:ext uri="{0D108BD9-81ED-4DB2-BD59-A6C34878D82A}">
                    <a16:rowId xmlns:a16="http://schemas.microsoft.com/office/drawing/2014/main" val="1344925826"/>
                  </a:ext>
                </a:extLst>
              </a:tr>
              <a:tr h="309104">
                <a:tc>
                  <a:txBody>
                    <a:bodyPr/>
                    <a:lstStyle/>
                    <a:p>
                      <a:pPr algn="ctr"/>
                      <a:r>
                        <a:rPr lang="en-US" dirty="0"/>
                        <a:t>0.2</a:t>
                      </a:r>
                      <a:endParaRPr lang="en-IN" dirty="0"/>
                    </a:p>
                  </a:txBody>
                  <a:tcPr anchor="ctr"/>
                </a:tc>
                <a:tc>
                  <a:txBody>
                    <a:bodyPr/>
                    <a:lstStyle/>
                    <a:p>
                      <a:pPr algn="ctr"/>
                      <a:r>
                        <a:rPr lang="en-US"/>
                        <a:t>2</a:t>
                      </a:r>
                      <a:endParaRPr lang="en-IN" dirty="0"/>
                    </a:p>
                  </a:txBody>
                  <a:tcPr anchor="ctr"/>
                </a:tc>
                <a:tc>
                  <a:txBody>
                    <a:bodyPr/>
                    <a:lstStyle/>
                    <a:p>
                      <a:pPr algn="ctr"/>
                      <a:r>
                        <a:rPr lang="en-US" dirty="0"/>
                        <a:t>1</a:t>
                      </a:r>
                      <a:endParaRPr lang="en-IN" dirty="0"/>
                    </a:p>
                  </a:txBody>
                  <a:tcPr anchor="ctr"/>
                </a:tc>
                <a:tc>
                  <a:txBody>
                    <a:bodyPr/>
                    <a:lstStyle/>
                    <a:p>
                      <a:pPr algn="ctr"/>
                      <a:r>
                        <a:rPr lang="en-US"/>
                        <a:t>Even</a:t>
                      </a:r>
                      <a:endParaRPr lang="en-IN" dirty="0"/>
                    </a:p>
                  </a:txBody>
                  <a:tcPr anchor="ctr"/>
                </a:tc>
                <a:tc>
                  <a:txBody>
                    <a:bodyPr/>
                    <a:lstStyle/>
                    <a:p>
                      <a:pPr algn="ctr"/>
                      <a:r>
                        <a:rPr lang="en-US"/>
                        <a:t>sin(2/10000^(2*1)/2)</a:t>
                      </a:r>
                      <a:endParaRPr lang="en-IN" dirty="0"/>
                    </a:p>
                  </a:txBody>
                  <a:tcPr anchor="ctr"/>
                </a:tc>
                <a:extLst>
                  <a:ext uri="{0D108BD9-81ED-4DB2-BD59-A6C34878D82A}">
                    <a16:rowId xmlns:a16="http://schemas.microsoft.com/office/drawing/2014/main" val="3079468628"/>
                  </a:ext>
                </a:extLst>
              </a:tr>
              <a:tr h="309104">
                <a:tc>
                  <a:txBody>
                    <a:bodyPr/>
                    <a:lstStyle/>
                    <a:p>
                      <a:pPr algn="ctr"/>
                      <a:r>
                        <a:rPr lang="en-US" dirty="0"/>
                        <a:t>0.1</a:t>
                      </a:r>
                      <a:endParaRPr lang="en-IN" dirty="0"/>
                    </a:p>
                  </a:txBody>
                  <a:tcPr anchor="ctr"/>
                </a:tc>
                <a:tc>
                  <a:txBody>
                    <a:bodyPr/>
                    <a:lstStyle/>
                    <a:p>
                      <a:pPr algn="ctr"/>
                      <a:r>
                        <a:rPr lang="en-US"/>
                        <a:t>3</a:t>
                      </a:r>
                      <a:endParaRPr lang="en-IN" dirty="0"/>
                    </a:p>
                  </a:txBody>
                  <a:tcPr anchor="ctr"/>
                </a:tc>
                <a:tc>
                  <a:txBody>
                    <a:bodyPr/>
                    <a:lstStyle/>
                    <a:p>
                      <a:pPr algn="ctr"/>
                      <a:r>
                        <a:rPr lang="en-US"/>
                        <a:t>1</a:t>
                      </a:r>
                      <a:endParaRPr lang="en-IN" dirty="0"/>
                    </a:p>
                  </a:txBody>
                  <a:tcPr anchor="ctr"/>
                </a:tc>
                <a:tc>
                  <a:txBody>
                    <a:bodyPr/>
                    <a:lstStyle/>
                    <a:p>
                      <a:pPr algn="ctr"/>
                      <a:r>
                        <a:rPr lang="en-US"/>
                        <a:t>Odd</a:t>
                      </a:r>
                      <a:endParaRPr lang="en-IN" dirty="0"/>
                    </a:p>
                  </a:txBody>
                  <a:tcPr anchor="ctr"/>
                </a:tc>
                <a:tc>
                  <a:txBody>
                    <a:bodyPr/>
                    <a:lstStyle/>
                    <a:p>
                      <a:pPr algn="ctr"/>
                      <a:r>
                        <a:rPr lang="en-US"/>
                        <a:t>cos(3/10000^(2*1)/2)</a:t>
                      </a:r>
                      <a:endParaRPr lang="en-IN" dirty="0"/>
                    </a:p>
                  </a:txBody>
                  <a:tcPr anchor="ctr"/>
                </a:tc>
                <a:extLst>
                  <a:ext uri="{0D108BD9-81ED-4DB2-BD59-A6C34878D82A}">
                    <a16:rowId xmlns:a16="http://schemas.microsoft.com/office/drawing/2014/main" val="2304406200"/>
                  </a:ext>
                </a:extLst>
              </a:tr>
              <a:tr h="309104">
                <a:tc>
                  <a:txBody>
                    <a:bodyPr/>
                    <a:lstStyle/>
                    <a:p>
                      <a:pPr algn="ctr"/>
                      <a:r>
                        <a:rPr lang="en-US" dirty="0"/>
                        <a:t>0.1</a:t>
                      </a:r>
                      <a:endParaRPr lang="en-IN" dirty="0"/>
                    </a:p>
                  </a:txBody>
                  <a:tcPr anchor="ctr"/>
                </a:tc>
                <a:tc>
                  <a:txBody>
                    <a:bodyPr/>
                    <a:lstStyle/>
                    <a:p>
                      <a:pPr algn="ctr"/>
                      <a:r>
                        <a:rPr lang="en-US" dirty="0"/>
                        <a:t>4</a:t>
                      </a:r>
                      <a:endParaRPr lang="en-IN" dirty="0"/>
                    </a:p>
                  </a:txBody>
                  <a:tcPr anchor="ctr"/>
                </a:tc>
                <a:tc>
                  <a:txBody>
                    <a:bodyPr/>
                    <a:lstStyle/>
                    <a:p>
                      <a:pPr algn="ctr"/>
                      <a:r>
                        <a:rPr lang="en-US" dirty="0"/>
                        <a:t>1</a:t>
                      </a:r>
                      <a:endParaRPr lang="en-IN" dirty="0"/>
                    </a:p>
                  </a:txBody>
                  <a:tcPr anchor="ctr"/>
                </a:tc>
                <a:tc>
                  <a:txBody>
                    <a:bodyPr/>
                    <a:lstStyle/>
                    <a:p>
                      <a:pPr algn="ctr"/>
                      <a:r>
                        <a:rPr lang="en-US" dirty="0"/>
                        <a:t>Even</a:t>
                      </a:r>
                      <a:endParaRPr lang="en-IN" dirty="0"/>
                    </a:p>
                  </a:txBody>
                  <a:tcPr anchor="ctr"/>
                </a:tc>
                <a:tc>
                  <a:txBody>
                    <a:bodyPr/>
                    <a:lstStyle/>
                    <a:p>
                      <a:pPr algn="ctr"/>
                      <a:r>
                        <a:rPr lang="en-US" dirty="0"/>
                        <a:t>sin(4/10000^(2*1)/2)</a:t>
                      </a:r>
                      <a:endParaRPr lang="en-IN" dirty="0"/>
                    </a:p>
                  </a:txBody>
                  <a:tcPr anchor="ctr"/>
                </a:tc>
                <a:extLst>
                  <a:ext uri="{0D108BD9-81ED-4DB2-BD59-A6C34878D82A}">
                    <a16:rowId xmlns:a16="http://schemas.microsoft.com/office/drawing/2014/main" val="328804031"/>
                  </a:ext>
                </a:extLst>
              </a:tr>
              <a:tr h="309104">
                <a:tc gridSpan="5">
                  <a:txBody>
                    <a:bodyPr/>
                    <a:lstStyle/>
                    <a:p>
                      <a:pPr algn="ctr"/>
                      <a:endParaRPr lang="en-IN" dirty="0">
                        <a:highlight>
                          <a:srgbClr val="FFFF00"/>
                        </a:highlight>
                      </a:endParaRPr>
                    </a:p>
                  </a:txBody>
                  <a:tcPr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23627957"/>
                  </a:ext>
                </a:extLst>
              </a:tr>
              <a:tr h="309104">
                <a:tc>
                  <a:txBody>
                    <a:bodyPr/>
                    <a:lstStyle/>
                    <a:p>
                      <a:pPr algn="ctr"/>
                      <a:r>
                        <a:rPr lang="en-US" dirty="0"/>
                        <a:t>0.5</a:t>
                      </a:r>
                      <a:endParaRPr lang="en-IN" dirty="0"/>
                    </a:p>
                  </a:txBody>
                  <a:tcPr anchor="ctr"/>
                </a:tc>
                <a:tc>
                  <a:txBody>
                    <a:bodyPr/>
                    <a:lstStyle/>
                    <a:p>
                      <a:pPr algn="ctr"/>
                      <a:r>
                        <a:rPr lang="en-US"/>
                        <a:t>0</a:t>
                      </a:r>
                      <a:endParaRPr lang="en-IN" dirty="0"/>
                    </a:p>
                  </a:txBody>
                  <a:tcPr anchor="ctr"/>
                </a:tc>
                <a:tc>
                  <a:txBody>
                    <a:bodyPr/>
                    <a:lstStyle/>
                    <a:p>
                      <a:pPr algn="ctr"/>
                      <a:r>
                        <a:rPr lang="en-US"/>
                        <a:t>2</a:t>
                      </a:r>
                      <a:endParaRPr lang="en-IN" dirty="0"/>
                    </a:p>
                  </a:txBody>
                  <a:tcPr anchor="ctr"/>
                </a:tc>
                <a:tc>
                  <a:txBody>
                    <a:bodyPr/>
                    <a:lstStyle/>
                    <a:p>
                      <a:pPr algn="ctr"/>
                      <a:r>
                        <a:rPr lang="en-US"/>
                        <a:t>Even</a:t>
                      </a:r>
                      <a:endParaRPr lang="en-IN" dirty="0"/>
                    </a:p>
                  </a:txBody>
                  <a:tcPr anchor="ctr"/>
                </a:tc>
                <a:tc>
                  <a:txBody>
                    <a:bodyPr/>
                    <a:lstStyle/>
                    <a:p>
                      <a:pPr algn="ctr"/>
                      <a:r>
                        <a:rPr lang="en-US" dirty="0"/>
                        <a:t>sin(0/10000^(2*2)/2)</a:t>
                      </a:r>
                      <a:endParaRPr lang="en-IN" dirty="0"/>
                    </a:p>
                  </a:txBody>
                  <a:tcPr anchor="ctr"/>
                </a:tc>
                <a:extLst>
                  <a:ext uri="{0D108BD9-81ED-4DB2-BD59-A6C34878D82A}">
                    <a16:rowId xmlns:a16="http://schemas.microsoft.com/office/drawing/2014/main" val="3924083908"/>
                  </a:ext>
                </a:extLst>
              </a:tr>
              <a:tr h="309104">
                <a:tc>
                  <a:txBody>
                    <a:bodyPr/>
                    <a:lstStyle/>
                    <a:p>
                      <a:pPr algn="ctr"/>
                      <a:r>
                        <a:rPr lang="en-US" dirty="0"/>
                        <a:t>0.1</a:t>
                      </a:r>
                      <a:endParaRPr lang="en-IN" dirty="0"/>
                    </a:p>
                  </a:txBody>
                  <a:tcPr anchor="ctr"/>
                </a:tc>
                <a:tc>
                  <a:txBody>
                    <a:bodyPr/>
                    <a:lstStyle/>
                    <a:p>
                      <a:pPr algn="ctr"/>
                      <a:r>
                        <a:rPr lang="en-US"/>
                        <a:t>1</a:t>
                      </a:r>
                      <a:endParaRPr lang="en-IN" dirty="0"/>
                    </a:p>
                  </a:txBody>
                  <a:tcPr anchor="ctr"/>
                </a:tc>
                <a:tc>
                  <a:txBody>
                    <a:bodyPr/>
                    <a:lstStyle/>
                    <a:p>
                      <a:pPr algn="ctr"/>
                      <a:r>
                        <a:rPr lang="en-US"/>
                        <a:t>2</a:t>
                      </a:r>
                      <a:endParaRPr lang="en-IN" dirty="0"/>
                    </a:p>
                  </a:txBody>
                  <a:tcPr anchor="ctr"/>
                </a:tc>
                <a:tc>
                  <a:txBody>
                    <a:bodyPr/>
                    <a:lstStyle/>
                    <a:p>
                      <a:pPr algn="ctr"/>
                      <a:r>
                        <a:rPr lang="en-US"/>
                        <a:t>Odd</a:t>
                      </a:r>
                      <a:endParaRPr lang="en-IN" dirty="0"/>
                    </a:p>
                  </a:txBody>
                  <a:tcPr anchor="ctr"/>
                </a:tc>
                <a:tc>
                  <a:txBody>
                    <a:bodyPr/>
                    <a:lstStyle/>
                    <a:p>
                      <a:pPr algn="ctr"/>
                      <a:r>
                        <a:rPr lang="en-US" dirty="0"/>
                        <a:t>cos(1/10000^(2*2)/2)</a:t>
                      </a:r>
                      <a:endParaRPr lang="en-IN" dirty="0"/>
                    </a:p>
                  </a:txBody>
                  <a:tcPr anchor="ctr"/>
                </a:tc>
                <a:extLst>
                  <a:ext uri="{0D108BD9-81ED-4DB2-BD59-A6C34878D82A}">
                    <a16:rowId xmlns:a16="http://schemas.microsoft.com/office/drawing/2014/main" val="3501836465"/>
                  </a:ext>
                </a:extLst>
              </a:tr>
              <a:tr h="309104">
                <a:tc>
                  <a:txBody>
                    <a:bodyPr/>
                    <a:lstStyle/>
                    <a:p>
                      <a:pPr algn="ctr"/>
                      <a:r>
                        <a:rPr lang="en-US" dirty="0"/>
                        <a:t>0.1</a:t>
                      </a:r>
                      <a:endParaRPr lang="en-IN" dirty="0"/>
                    </a:p>
                  </a:txBody>
                  <a:tcPr anchor="ctr"/>
                </a:tc>
                <a:tc>
                  <a:txBody>
                    <a:bodyPr/>
                    <a:lstStyle/>
                    <a:p>
                      <a:pPr algn="ctr"/>
                      <a:r>
                        <a:rPr lang="en-US"/>
                        <a:t>2</a:t>
                      </a:r>
                      <a:endParaRPr lang="en-IN" dirty="0"/>
                    </a:p>
                  </a:txBody>
                  <a:tcPr anchor="ctr"/>
                </a:tc>
                <a:tc>
                  <a:txBody>
                    <a:bodyPr/>
                    <a:lstStyle/>
                    <a:p>
                      <a:pPr algn="ctr"/>
                      <a:r>
                        <a:rPr lang="en-US"/>
                        <a:t>2</a:t>
                      </a:r>
                      <a:endParaRPr lang="en-IN" dirty="0"/>
                    </a:p>
                  </a:txBody>
                  <a:tcPr anchor="ctr"/>
                </a:tc>
                <a:tc>
                  <a:txBody>
                    <a:bodyPr/>
                    <a:lstStyle/>
                    <a:p>
                      <a:pPr algn="ctr"/>
                      <a:r>
                        <a:rPr lang="en-US"/>
                        <a:t>Even</a:t>
                      </a:r>
                      <a:endParaRPr lang="en-IN" dirty="0"/>
                    </a:p>
                  </a:txBody>
                  <a:tcPr anchor="ctr"/>
                </a:tc>
                <a:tc>
                  <a:txBody>
                    <a:bodyPr/>
                    <a:lstStyle/>
                    <a:p>
                      <a:pPr algn="ctr"/>
                      <a:r>
                        <a:rPr lang="en-US"/>
                        <a:t>sin(2/10000^(2*2)/2)</a:t>
                      </a:r>
                      <a:endParaRPr lang="en-IN" dirty="0"/>
                    </a:p>
                  </a:txBody>
                  <a:tcPr anchor="ctr"/>
                </a:tc>
                <a:extLst>
                  <a:ext uri="{0D108BD9-81ED-4DB2-BD59-A6C34878D82A}">
                    <a16:rowId xmlns:a16="http://schemas.microsoft.com/office/drawing/2014/main" val="3752992507"/>
                  </a:ext>
                </a:extLst>
              </a:tr>
              <a:tr h="309104">
                <a:tc>
                  <a:txBody>
                    <a:bodyPr/>
                    <a:lstStyle/>
                    <a:p>
                      <a:pPr algn="ctr"/>
                      <a:r>
                        <a:rPr lang="en-US" dirty="0"/>
                        <a:t>0.1</a:t>
                      </a:r>
                      <a:endParaRPr lang="en-IN" dirty="0"/>
                    </a:p>
                  </a:txBody>
                  <a:tcPr anchor="ctr"/>
                </a:tc>
                <a:tc>
                  <a:txBody>
                    <a:bodyPr/>
                    <a:lstStyle/>
                    <a:p>
                      <a:pPr algn="ctr"/>
                      <a:r>
                        <a:rPr lang="en-US"/>
                        <a:t>3</a:t>
                      </a:r>
                      <a:endParaRPr lang="en-IN" dirty="0"/>
                    </a:p>
                  </a:txBody>
                  <a:tcPr anchor="ctr"/>
                </a:tc>
                <a:tc>
                  <a:txBody>
                    <a:bodyPr/>
                    <a:lstStyle/>
                    <a:p>
                      <a:pPr algn="ctr"/>
                      <a:r>
                        <a:rPr lang="en-US"/>
                        <a:t>2</a:t>
                      </a:r>
                      <a:endParaRPr lang="en-IN" dirty="0"/>
                    </a:p>
                  </a:txBody>
                  <a:tcPr anchor="ctr"/>
                </a:tc>
                <a:tc>
                  <a:txBody>
                    <a:bodyPr/>
                    <a:lstStyle/>
                    <a:p>
                      <a:pPr algn="ctr"/>
                      <a:r>
                        <a:rPr lang="en-US"/>
                        <a:t>Odd</a:t>
                      </a:r>
                      <a:endParaRPr lang="en-IN" dirty="0"/>
                    </a:p>
                  </a:txBody>
                  <a:tcPr anchor="ctr"/>
                </a:tc>
                <a:tc>
                  <a:txBody>
                    <a:bodyPr/>
                    <a:lstStyle/>
                    <a:p>
                      <a:pPr algn="ctr"/>
                      <a:r>
                        <a:rPr lang="en-US"/>
                        <a:t>cos(3/10000^(2*2)/2)</a:t>
                      </a:r>
                      <a:endParaRPr lang="en-IN" dirty="0"/>
                    </a:p>
                  </a:txBody>
                  <a:tcPr anchor="ctr"/>
                </a:tc>
                <a:extLst>
                  <a:ext uri="{0D108BD9-81ED-4DB2-BD59-A6C34878D82A}">
                    <a16:rowId xmlns:a16="http://schemas.microsoft.com/office/drawing/2014/main" val="3999699101"/>
                  </a:ext>
                </a:extLst>
              </a:tr>
              <a:tr h="309104">
                <a:tc>
                  <a:txBody>
                    <a:bodyPr/>
                    <a:lstStyle/>
                    <a:p>
                      <a:pPr algn="ctr"/>
                      <a:r>
                        <a:rPr lang="en-US" dirty="0"/>
                        <a:t>0.1</a:t>
                      </a:r>
                      <a:endParaRPr lang="en-IN" dirty="0"/>
                    </a:p>
                  </a:txBody>
                  <a:tcPr anchor="ctr"/>
                </a:tc>
                <a:tc>
                  <a:txBody>
                    <a:bodyPr/>
                    <a:lstStyle/>
                    <a:p>
                      <a:pPr algn="ctr"/>
                      <a:r>
                        <a:rPr lang="en-US" dirty="0"/>
                        <a:t>4</a:t>
                      </a:r>
                      <a:endParaRPr lang="en-IN" dirty="0"/>
                    </a:p>
                  </a:txBody>
                  <a:tcPr anchor="ctr"/>
                </a:tc>
                <a:tc>
                  <a:txBody>
                    <a:bodyPr/>
                    <a:lstStyle/>
                    <a:p>
                      <a:pPr algn="ctr"/>
                      <a:r>
                        <a:rPr lang="en-US" dirty="0"/>
                        <a:t>2</a:t>
                      </a:r>
                      <a:endParaRPr lang="en-IN" dirty="0"/>
                    </a:p>
                  </a:txBody>
                  <a:tcPr anchor="ctr"/>
                </a:tc>
                <a:tc>
                  <a:txBody>
                    <a:bodyPr/>
                    <a:lstStyle/>
                    <a:p>
                      <a:pPr algn="ctr"/>
                      <a:r>
                        <a:rPr lang="en-US" dirty="0"/>
                        <a:t>Even</a:t>
                      </a:r>
                      <a:endParaRPr lang="en-IN" dirty="0"/>
                    </a:p>
                  </a:txBody>
                  <a:tcPr anchor="ctr"/>
                </a:tc>
                <a:tc>
                  <a:txBody>
                    <a:bodyPr/>
                    <a:lstStyle/>
                    <a:p>
                      <a:pPr algn="ctr"/>
                      <a:r>
                        <a:rPr lang="en-US" dirty="0"/>
                        <a:t>sin(4/10000^(2*2)/2)</a:t>
                      </a:r>
                      <a:endParaRPr lang="en-IN" dirty="0"/>
                    </a:p>
                  </a:txBody>
                  <a:tcPr anchor="ctr"/>
                </a:tc>
                <a:extLst>
                  <a:ext uri="{0D108BD9-81ED-4DB2-BD59-A6C34878D82A}">
                    <a16:rowId xmlns:a16="http://schemas.microsoft.com/office/drawing/2014/main" val="4246716849"/>
                  </a:ext>
                </a:extLst>
              </a:tr>
            </a:tbl>
          </a:graphicData>
        </a:graphic>
      </p:graphicFrame>
      <p:pic>
        <p:nvPicPr>
          <p:cNvPr id="6" name="Picture 5">
            <a:extLst>
              <a:ext uri="{FF2B5EF4-FFF2-40B4-BE49-F238E27FC236}">
                <a16:creationId xmlns:a16="http://schemas.microsoft.com/office/drawing/2014/main" id="{EF7E63EB-77B4-3995-EBAD-7B04E867189E}"/>
              </a:ext>
            </a:extLst>
          </p:cNvPr>
          <p:cNvPicPr>
            <a:picLocks noChangeAspect="1"/>
          </p:cNvPicPr>
          <p:nvPr/>
        </p:nvPicPr>
        <p:blipFill>
          <a:blip r:embed="rId2"/>
          <a:stretch>
            <a:fillRect/>
          </a:stretch>
        </p:blipFill>
        <p:spPr>
          <a:xfrm>
            <a:off x="6814052" y="1941163"/>
            <a:ext cx="5007833" cy="4762351"/>
          </a:xfrm>
          <a:prstGeom prst="rect">
            <a:avLst/>
          </a:prstGeom>
        </p:spPr>
      </p:pic>
    </p:spTree>
    <p:extLst>
      <p:ext uri="{BB962C8B-B14F-4D97-AF65-F5344CB8AC3E}">
        <p14:creationId xmlns:p14="http://schemas.microsoft.com/office/powerpoint/2010/main" val="4200609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994024-E13D-5FFD-B2AC-F2F59F370CA6}"/>
              </a:ext>
            </a:extLst>
          </p:cNvPr>
          <p:cNvSpPr>
            <a:spLocks noGrp="1"/>
          </p:cNvSpPr>
          <p:nvPr>
            <p:ph type="body" idx="1"/>
          </p:nvPr>
        </p:nvSpPr>
        <p:spPr>
          <a:xfrm>
            <a:off x="838200" y="457200"/>
            <a:ext cx="10515600" cy="5719763"/>
          </a:xfrm>
        </p:spPr>
        <p:txBody>
          <a:bodyPr/>
          <a:lstStyle/>
          <a:p>
            <a:r>
              <a:rPr lang="en-US" dirty="0"/>
              <a:t>The absolute values are not unique. However, in reality the positional values are unique.</a:t>
            </a:r>
          </a:p>
          <a:p>
            <a:r>
              <a:rPr lang="en-IN" dirty="0"/>
              <a:t>The positional encodings are added to the embeddings to create the input matrix for the attention layer of the transformer.</a:t>
            </a:r>
          </a:p>
        </p:txBody>
      </p:sp>
    </p:spTree>
    <p:extLst>
      <p:ext uri="{BB962C8B-B14F-4D97-AF65-F5344CB8AC3E}">
        <p14:creationId xmlns:p14="http://schemas.microsoft.com/office/powerpoint/2010/main" val="129904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320BF4-0798-E026-F646-6A0CDBC0F04C}"/>
              </a:ext>
            </a:extLst>
          </p:cNvPr>
          <p:cNvGrpSpPr/>
          <p:nvPr/>
        </p:nvGrpSpPr>
        <p:grpSpPr>
          <a:xfrm>
            <a:off x="251582" y="209932"/>
            <a:ext cx="3304418" cy="1923668"/>
            <a:chOff x="4016188" y="867849"/>
            <a:chExt cx="7135906" cy="5684362"/>
          </a:xfrm>
        </p:grpSpPr>
        <p:sp>
          <p:nvSpPr>
            <p:cNvPr id="5" name="Rectangle 4">
              <a:extLst>
                <a:ext uri="{FF2B5EF4-FFF2-40B4-BE49-F238E27FC236}">
                  <a16:creationId xmlns:a16="http://schemas.microsoft.com/office/drawing/2014/main" id="{E0400A68-1EF0-6E10-9AB2-CD18F8953D53}"/>
                </a:ext>
              </a:extLst>
            </p:cNvPr>
            <p:cNvSpPr/>
            <p:nvPr/>
          </p:nvSpPr>
          <p:spPr>
            <a:xfrm>
              <a:off x="4016188" y="5532526"/>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6" name="Rectangle 5">
              <a:extLst>
                <a:ext uri="{FF2B5EF4-FFF2-40B4-BE49-F238E27FC236}">
                  <a16:creationId xmlns:a16="http://schemas.microsoft.com/office/drawing/2014/main" id="{1DEFE681-6AB2-CB7A-1673-45D0F601060E}"/>
                </a:ext>
              </a:extLst>
            </p:cNvPr>
            <p:cNvSpPr/>
            <p:nvPr/>
          </p:nvSpPr>
          <p:spPr>
            <a:xfrm>
              <a:off x="4016188" y="4716738"/>
              <a:ext cx="1595717" cy="49305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Embedding</a:t>
              </a:r>
              <a:endParaRPr lang="en-IN" sz="700" dirty="0"/>
            </a:p>
          </p:txBody>
        </p:sp>
        <p:sp>
          <p:nvSpPr>
            <p:cNvPr id="7" name="Rectangle 6">
              <a:extLst>
                <a:ext uri="{FF2B5EF4-FFF2-40B4-BE49-F238E27FC236}">
                  <a16:creationId xmlns:a16="http://schemas.microsoft.com/office/drawing/2014/main" id="{509C491D-59BD-D52E-8817-4645CC475105}"/>
                </a:ext>
              </a:extLst>
            </p:cNvPr>
            <p:cNvSpPr/>
            <p:nvPr/>
          </p:nvSpPr>
          <p:spPr>
            <a:xfrm>
              <a:off x="4016188" y="3900950"/>
              <a:ext cx="1595717" cy="49305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Positional Encoding</a:t>
              </a:r>
              <a:endParaRPr lang="en-IN" sz="600" dirty="0"/>
            </a:p>
          </p:txBody>
        </p:sp>
        <p:grpSp>
          <p:nvGrpSpPr>
            <p:cNvPr id="8" name="Group 7">
              <a:extLst>
                <a:ext uri="{FF2B5EF4-FFF2-40B4-BE49-F238E27FC236}">
                  <a16:creationId xmlns:a16="http://schemas.microsoft.com/office/drawing/2014/main" id="{D9F1D468-ACA0-8B19-1A19-C291282F1CEF}"/>
                </a:ext>
              </a:extLst>
            </p:cNvPr>
            <p:cNvGrpSpPr/>
            <p:nvPr/>
          </p:nvGrpSpPr>
          <p:grpSpPr>
            <a:xfrm>
              <a:off x="6804209" y="3242478"/>
              <a:ext cx="1595717" cy="1810002"/>
              <a:chOff x="6033247" y="3281083"/>
              <a:chExt cx="1595717" cy="1066800"/>
            </a:xfrm>
          </p:grpSpPr>
          <p:sp>
            <p:nvSpPr>
              <p:cNvPr id="24" name="Rectangle 23">
                <a:extLst>
                  <a:ext uri="{FF2B5EF4-FFF2-40B4-BE49-F238E27FC236}">
                    <a16:creationId xmlns:a16="http://schemas.microsoft.com/office/drawing/2014/main" id="{3C01C256-BF42-2AD9-3D72-3952F4992D87}"/>
                  </a:ext>
                </a:extLst>
              </p:cNvPr>
              <p:cNvSpPr/>
              <p:nvPr/>
            </p:nvSpPr>
            <p:spPr>
              <a:xfrm>
                <a:off x="6033247" y="3281083"/>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25" name="Rectangle 24">
                <a:extLst>
                  <a:ext uri="{FF2B5EF4-FFF2-40B4-BE49-F238E27FC236}">
                    <a16:creationId xmlns:a16="http://schemas.microsoft.com/office/drawing/2014/main" id="{28696BE6-3318-612C-1591-28E0B06EF9BB}"/>
                  </a:ext>
                </a:extLst>
              </p:cNvPr>
              <p:cNvSpPr/>
              <p:nvPr/>
            </p:nvSpPr>
            <p:spPr>
              <a:xfrm>
                <a:off x="6176682" y="4030860"/>
                <a:ext cx="1317812" cy="20944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26" name="Rectangle 25">
                <a:extLst>
                  <a:ext uri="{FF2B5EF4-FFF2-40B4-BE49-F238E27FC236}">
                    <a16:creationId xmlns:a16="http://schemas.microsoft.com/office/drawing/2014/main" id="{F95DDFF4-DFB2-35DC-47D9-8659C0EF38C4}"/>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27" name="Rectangle 26">
                <a:extLst>
                  <a:ext uri="{FF2B5EF4-FFF2-40B4-BE49-F238E27FC236}">
                    <a16:creationId xmlns:a16="http://schemas.microsoft.com/office/drawing/2014/main" id="{F182EED4-801E-2BCF-A1B9-128081311E1A}"/>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Layer Norm</a:t>
                </a:r>
                <a:endParaRPr lang="en-IN" sz="700" dirty="0"/>
              </a:p>
            </p:txBody>
          </p:sp>
        </p:grpSp>
        <p:sp>
          <p:nvSpPr>
            <p:cNvPr id="9" name="Rectangle 8">
              <a:extLst>
                <a:ext uri="{FF2B5EF4-FFF2-40B4-BE49-F238E27FC236}">
                  <a16:creationId xmlns:a16="http://schemas.microsoft.com/office/drawing/2014/main" id="{56409058-E944-D2F8-A819-E946D40FEBC1}"/>
                </a:ext>
              </a:extLst>
            </p:cNvPr>
            <p:cNvSpPr/>
            <p:nvPr/>
          </p:nvSpPr>
          <p:spPr>
            <a:xfrm>
              <a:off x="9556377" y="1526318"/>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10" name="TextBox 9">
              <a:extLst>
                <a:ext uri="{FF2B5EF4-FFF2-40B4-BE49-F238E27FC236}">
                  <a16:creationId xmlns:a16="http://schemas.microsoft.com/office/drawing/2014/main" id="{7189B433-2611-183C-66D7-7ADEA7E0BCD0}"/>
                </a:ext>
              </a:extLst>
            </p:cNvPr>
            <p:cNvSpPr txBox="1"/>
            <p:nvPr/>
          </p:nvSpPr>
          <p:spPr>
            <a:xfrm>
              <a:off x="4625424" y="6348314"/>
              <a:ext cx="377244" cy="203897"/>
            </a:xfrm>
            <a:prstGeom prst="rect">
              <a:avLst/>
            </a:prstGeom>
            <a:noFill/>
          </p:spPr>
          <p:txBody>
            <a:bodyPr wrap="none" rtlCol="0">
              <a:spAutoFit/>
            </a:bodyPr>
            <a:lstStyle/>
            <a:p>
              <a:r>
                <a:rPr lang="en-US" sz="700" b="1" dirty="0"/>
                <a:t>Input</a:t>
              </a:r>
              <a:endParaRPr lang="en-IN" sz="700" b="1" dirty="0"/>
            </a:p>
          </p:txBody>
        </p:sp>
        <p:sp>
          <p:nvSpPr>
            <p:cNvPr id="11" name="TextBox 10">
              <a:extLst>
                <a:ext uri="{FF2B5EF4-FFF2-40B4-BE49-F238E27FC236}">
                  <a16:creationId xmlns:a16="http://schemas.microsoft.com/office/drawing/2014/main" id="{7D415CC2-B090-1474-E87E-0B51672FA080}"/>
                </a:ext>
              </a:extLst>
            </p:cNvPr>
            <p:cNvSpPr txBox="1"/>
            <p:nvPr/>
          </p:nvSpPr>
          <p:spPr>
            <a:xfrm>
              <a:off x="10127033" y="869401"/>
              <a:ext cx="447546" cy="203897"/>
            </a:xfrm>
            <a:prstGeom prst="rect">
              <a:avLst/>
            </a:prstGeom>
            <a:noFill/>
          </p:spPr>
          <p:txBody>
            <a:bodyPr wrap="none" rtlCol="0">
              <a:spAutoFit/>
            </a:bodyPr>
            <a:lstStyle/>
            <a:p>
              <a:r>
                <a:rPr lang="en-US" sz="700" b="1" dirty="0"/>
                <a:t>Output</a:t>
              </a:r>
              <a:endParaRPr lang="en-IN" sz="700" b="1" dirty="0"/>
            </a:p>
          </p:txBody>
        </p:sp>
        <p:cxnSp>
          <p:nvCxnSpPr>
            <p:cNvPr id="12" name="Straight Arrow Connector 11">
              <a:extLst>
                <a:ext uri="{FF2B5EF4-FFF2-40B4-BE49-F238E27FC236}">
                  <a16:creationId xmlns:a16="http://schemas.microsoft.com/office/drawing/2014/main" id="{123920DF-4B8F-65CE-89F5-11649030D013}"/>
                </a:ext>
              </a:extLst>
            </p:cNvPr>
            <p:cNvCxnSpPr>
              <a:cxnSpLocks/>
              <a:stCxn id="10" idx="0"/>
              <a:endCxn id="5" idx="2"/>
            </p:cNvCxnSpPr>
            <p:nvPr/>
          </p:nvCxnSpPr>
          <p:spPr>
            <a:xfrm flipV="1">
              <a:off x="4814046" y="6025585"/>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9B3FE0-DDD2-7CC9-77FE-950107D373BB}"/>
                </a:ext>
              </a:extLst>
            </p:cNvPr>
            <p:cNvCxnSpPr>
              <a:cxnSpLocks/>
              <a:stCxn id="5" idx="0"/>
              <a:endCxn id="6" idx="2"/>
            </p:cNvCxnSpPr>
            <p:nvPr/>
          </p:nvCxnSpPr>
          <p:spPr>
            <a:xfrm flipV="1">
              <a:off x="4814047" y="5209797"/>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F3AD44-F2B4-9484-D802-F599075C727E}"/>
                </a:ext>
              </a:extLst>
            </p:cNvPr>
            <p:cNvCxnSpPr>
              <a:cxnSpLocks/>
            </p:cNvCxnSpPr>
            <p:nvPr/>
          </p:nvCxnSpPr>
          <p:spPr>
            <a:xfrm flipV="1">
              <a:off x="4805081" y="4394009"/>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A706E6A-420C-6AC3-91FE-127E08C87C46}"/>
                </a:ext>
              </a:extLst>
            </p:cNvPr>
            <p:cNvCxnSpPr>
              <a:cxnSpLocks/>
              <a:stCxn id="7" idx="3"/>
              <a:endCxn id="24" idx="1"/>
            </p:cNvCxnSpPr>
            <p:nvPr/>
          </p:nvCxnSpPr>
          <p:spPr>
            <a:xfrm flipV="1">
              <a:off x="5611905" y="4147479"/>
              <a:ext cx="1192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28CA77-1CF9-31C0-E7C3-F2AFA2D78C19}"/>
                </a:ext>
              </a:extLst>
            </p:cNvPr>
            <p:cNvCxnSpPr>
              <a:cxnSpLocks/>
              <a:stCxn id="24" idx="0"/>
            </p:cNvCxnSpPr>
            <p:nvPr/>
          </p:nvCxnSpPr>
          <p:spPr>
            <a:xfrm flipV="1">
              <a:off x="7602068" y="2704596"/>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07DAD8-E351-DBDF-DAA0-25315CD878A0}"/>
                </a:ext>
              </a:extLst>
            </p:cNvPr>
            <p:cNvCxnSpPr>
              <a:cxnSpLocks/>
              <a:stCxn id="20" idx="3"/>
              <a:endCxn id="9" idx="1"/>
            </p:cNvCxnSpPr>
            <p:nvPr/>
          </p:nvCxnSpPr>
          <p:spPr>
            <a:xfrm flipV="1">
              <a:off x="8408890" y="1772848"/>
              <a:ext cx="11474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68F57A-FDEB-FB23-51AB-EC69A0BC73B6}"/>
                </a:ext>
              </a:extLst>
            </p:cNvPr>
            <p:cNvCxnSpPr>
              <a:cxnSpLocks/>
              <a:stCxn id="9" idx="0"/>
              <a:endCxn id="11" idx="2"/>
            </p:cNvCxnSpPr>
            <p:nvPr/>
          </p:nvCxnSpPr>
          <p:spPr>
            <a:xfrm flipH="1" flipV="1">
              <a:off x="10350807" y="1073298"/>
              <a:ext cx="3429" cy="45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F14A6F2-B4CE-2D98-C360-AEDCB577B2B4}"/>
                </a:ext>
              </a:extLst>
            </p:cNvPr>
            <p:cNvGrpSpPr/>
            <p:nvPr/>
          </p:nvGrpSpPr>
          <p:grpSpPr>
            <a:xfrm>
              <a:off x="6813173" y="867849"/>
              <a:ext cx="1595717" cy="1810002"/>
              <a:chOff x="6033247" y="3281084"/>
              <a:chExt cx="1595717" cy="1066800"/>
            </a:xfrm>
          </p:grpSpPr>
          <p:sp>
            <p:nvSpPr>
              <p:cNvPr id="20" name="Rectangle 19">
                <a:extLst>
                  <a:ext uri="{FF2B5EF4-FFF2-40B4-BE49-F238E27FC236}">
                    <a16:creationId xmlns:a16="http://schemas.microsoft.com/office/drawing/2014/main" id="{46B3A000-2061-B854-26E5-AC091851A516}"/>
                  </a:ext>
                </a:extLst>
              </p:cNvPr>
              <p:cNvSpPr/>
              <p:nvPr/>
            </p:nvSpPr>
            <p:spPr>
              <a:xfrm>
                <a:off x="6033247" y="3281084"/>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21" name="Rectangle 20">
                <a:extLst>
                  <a:ext uri="{FF2B5EF4-FFF2-40B4-BE49-F238E27FC236}">
                    <a16:creationId xmlns:a16="http://schemas.microsoft.com/office/drawing/2014/main" id="{5F2908B5-C20D-6819-BC05-2A13C9E9BBAF}"/>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22" name="Rectangle 21">
                <a:extLst>
                  <a:ext uri="{FF2B5EF4-FFF2-40B4-BE49-F238E27FC236}">
                    <a16:creationId xmlns:a16="http://schemas.microsoft.com/office/drawing/2014/main" id="{9BD55C2C-6E4A-6085-06DF-6ABF83C21786}"/>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23" name="Rectangle 22">
                <a:extLst>
                  <a:ext uri="{FF2B5EF4-FFF2-40B4-BE49-F238E27FC236}">
                    <a16:creationId xmlns:a16="http://schemas.microsoft.com/office/drawing/2014/main" id="{5FE84BAC-AE98-1A3D-6DE6-A78071808ECA}"/>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Layer Norm</a:t>
                </a:r>
                <a:endParaRPr lang="en-IN" sz="700" dirty="0"/>
              </a:p>
            </p:txBody>
          </p:sp>
        </p:grpSp>
      </p:grpSp>
      <p:sp>
        <p:nvSpPr>
          <p:cNvPr id="28" name="TextBox 27">
            <a:extLst>
              <a:ext uri="{FF2B5EF4-FFF2-40B4-BE49-F238E27FC236}">
                <a16:creationId xmlns:a16="http://schemas.microsoft.com/office/drawing/2014/main" id="{2AA7329E-B849-03FE-AFB1-57CEC3CD9F22}"/>
              </a:ext>
            </a:extLst>
          </p:cNvPr>
          <p:cNvSpPr txBox="1"/>
          <p:nvPr/>
        </p:nvSpPr>
        <p:spPr>
          <a:xfrm>
            <a:off x="8769594" y="209932"/>
            <a:ext cx="3100529"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Self-attention</a:t>
            </a:r>
            <a:endParaRPr lang="en-IN" sz="3600" dirty="0">
              <a:latin typeface="Aharoni" panose="020F0502020204030204" pitchFamily="2" charset="-79"/>
              <a:cs typeface="Aharoni" panose="020F0502020204030204" pitchFamily="2" charset="-79"/>
            </a:endParaRPr>
          </a:p>
        </p:txBody>
      </p:sp>
      <p:sp>
        <p:nvSpPr>
          <p:cNvPr id="39" name="TextBox 38">
            <a:extLst>
              <a:ext uri="{FF2B5EF4-FFF2-40B4-BE49-F238E27FC236}">
                <a16:creationId xmlns:a16="http://schemas.microsoft.com/office/drawing/2014/main" id="{1676FDCB-F36C-160B-34D3-12ED6E93E027}"/>
              </a:ext>
            </a:extLst>
          </p:cNvPr>
          <p:cNvSpPr txBox="1"/>
          <p:nvPr/>
        </p:nvSpPr>
        <p:spPr>
          <a:xfrm>
            <a:off x="5718419" y="1016601"/>
            <a:ext cx="6102350" cy="1200329"/>
          </a:xfrm>
          <a:prstGeom prst="rect">
            <a:avLst/>
          </a:prstGeom>
          <a:noFill/>
        </p:spPr>
        <p:txBody>
          <a:bodyPr wrap="square">
            <a:spAutoFit/>
          </a:bodyPr>
          <a:lstStyle/>
          <a:p>
            <a:r>
              <a:rPr lang="en-IN" sz="2400" dirty="0"/>
              <a:t>In general terms, Self-Attention works by seeing how similar each word is to all of the words in the sentence, including itself.</a:t>
            </a:r>
          </a:p>
        </p:txBody>
      </p:sp>
      <p:sp>
        <p:nvSpPr>
          <p:cNvPr id="41" name="Text Placeholder 40">
            <a:extLst>
              <a:ext uri="{FF2B5EF4-FFF2-40B4-BE49-F238E27FC236}">
                <a16:creationId xmlns:a16="http://schemas.microsoft.com/office/drawing/2014/main" id="{728419BC-07FB-7736-5E5D-D16CFD6D8255}"/>
              </a:ext>
            </a:extLst>
          </p:cNvPr>
          <p:cNvSpPr>
            <a:spLocks noGrp="1"/>
          </p:cNvSpPr>
          <p:nvPr>
            <p:ph type="body" idx="1"/>
          </p:nvPr>
        </p:nvSpPr>
        <p:spPr>
          <a:xfrm>
            <a:off x="5718419" y="2389367"/>
            <a:ext cx="5787689" cy="4351338"/>
          </a:xfrm>
        </p:spPr>
        <p:txBody>
          <a:bodyPr/>
          <a:lstStyle/>
          <a:p>
            <a:r>
              <a:rPr lang="en-US" dirty="0"/>
              <a:t>Role of attention layer is to add context.</a:t>
            </a:r>
          </a:p>
          <a:p>
            <a:pPr lvl="1"/>
            <a:r>
              <a:rPr lang="en-US" dirty="0"/>
              <a:t>I play with a cricket bat.</a:t>
            </a:r>
          </a:p>
          <a:p>
            <a:pPr lvl="1"/>
            <a:r>
              <a:rPr lang="en-US" dirty="0"/>
              <a:t>Attention layer adds context to ensure that the embedding vector is correctly aligned i.e. it is closer to the vector sub-space of cricket than the vector sub-space of birds.</a:t>
            </a:r>
            <a:endParaRPr lang="en-IN" dirty="0"/>
          </a:p>
        </p:txBody>
      </p:sp>
      <p:pic>
        <p:nvPicPr>
          <p:cNvPr id="43" name="Picture 42">
            <a:extLst>
              <a:ext uri="{FF2B5EF4-FFF2-40B4-BE49-F238E27FC236}">
                <a16:creationId xmlns:a16="http://schemas.microsoft.com/office/drawing/2014/main" id="{4BF7CC7A-224D-B2BA-85F8-AFE7B74CE8AD}"/>
              </a:ext>
            </a:extLst>
          </p:cNvPr>
          <p:cNvPicPr>
            <a:picLocks noChangeAspect="1"/>
          </p:cNvPicPr>
          <p:nvPr/>
        </p:nvPicPr>
        <p:blipFill>
          <a:blip r:embed="rId2"/>
          <a:stretch>
            <a:fillRect/>
          </a:stretch>
        </p:blipFill>
        <p:spPr>
          <a:xfrm>
            <a:off x="990509" y="2389367"/>
            <a:ext cx="3572374" cy="3962953"/>
          </a:xfrm>
          <a:prstGeom prst="rect">
            <a:avLst/>
          </a:prstGeom>
        </p:spPr>
      </p:pic>
    </p:spTree>
    <p:extLst>
      <p:ext uri="{BB962C8B-B14F-4D97-AF65-F5344CB8AC3E}">
        <p14:creationId xmlns:p14="http://schemas.microsoft.com/office/powerpoint/2010/main" val="447894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ntitled video - Made with Clipchamp">
            <a:hlinkClick r:id="" action="ppaction://media"/>
            <a:extLst>
              <a:ext uri="{FF2B5EF4-FFF2-40B4-BE49-F238E27FC236}">
                <a16:creationId xmlns:a16="http://schemas.microsoft.com/office/drawing/2014/main" id="{69AF30CE-1EF9-2D9D-6442-C1FA04ABBC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31344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DA6A7C-8EA6-D33D-7FBC-A785816F6093}"/>
              </a:ext>
            </a:extLst>
          </p:cNvPr>
          <p:cNvSpPr/>
          <p:nvPr/>
        </p:nvSpPr>
        <p:spPr>
          <a:xfrm>
            <a:off x="2794000" y="787669"/>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BE0426D-D29F-8ED0-5258-91DCE66B0993}"/>
              </a:ext>
            </a:extLst>
          </p:cNvPr>
          <p:cNvSpPr/>
          <p:nvPr/>
        </p:nvSpPr>
        <p:spPr>
          <a:xfrm>
            <a:off x="2794000" y="2247900"/>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48CE391-C201-B04B-3D97-19C172616FD5}"/>
              </a:ext>
            </a:extLst>
          </p:cNvPr>
          <p:cNvSpPr/>
          <p:nvPr/>
        </p:nvSpPr>
        <p:spPr>
          <a:xfrm>
            <a:off x="2774950" y="3708131"/>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9D7EDF0-BFF7-3F18-901D-2A151C3A0453}"/>
              </a:ext>
            </a:extLst>
          </p:cNvPr>
          <p:cNvSpPr txBox="1"/>
          <p:nvPr/>
        </p:nvSpPr>
        <p:spPr>
          <a:xfrm rot="16200000">
            <a:off x="1176295" y="3984326"/>
            <a:ext cx="784189" cy="400110"/>
          </a:xfrm>
          <a:prstGeom prst="rect">
            <a:avLst/>
          </a:prstGeom>
          <a:noFill/>
        </p:spPr>
        <p:txBody>
          <a:bodyPr wrap="none" rtlCol="0">
            <a:spAutoFit/>
          </a:bodyPr>
          <a:lstStyle/>
          <a:p>
            <a:r>
              <a:rPr lang="en-US" sz="2000" dirty="0"/>
              <a:t>pizza</a:t>
            </a:r>
            <a:endParaRPr lang="en-IN" sz="2000" dirty="0"/>
          </a:p>
        </p:txBody>
      </p:sp>
      <p:sp>
        <p:nvSpPr>
          <p:cNvPr id="8" name="TextBox 7">
            <a:extLst>
              <a:ext uri="{FF2B5EF4-FFF2-40B4-BE49-F238E27FC236}">
                <a16:creationId xmlns:a16="http://schemas.microsoft.com/office/drawing/2014/main" id="{E737E618-74C5-FB34-258A-7ABEEC9E595A}"/>
              </a:ext>
            </a:extLst>
          </p:cNvPr>
          <p:cNvSpPr txBox="1"/>
          <p:nvPr/>
        </p:nvSpPr>
        <p:spPr>
          <a:xfrm rot="16200000">
            <a:off x="1245592" y="2524095"/>
            <a:ext cx="740908" cy="400110"/>
          </a:xfrm>
          <a:prstGeom prst="rect">
            <a:avLst/>
          </a:prstGeom>
          <a:noFill/>
        </p:spPr>
        <p:txBody>
          <a:bodyPr wrap="none" rtlCol="0">
            <a:spAutoFit/>
          </a:bodyPr>
          <a:lstStyle/>
          <a:p>
            <a:r>
              <a:rPr lang="en-US" sz="2000" dirty="0"/>
              <a:t>oven</a:t>
            </a:r>
            <a:endParaRPr lang="en-IN" sz="2000" dirty="0"/>
          </a:p>
        </p:txBody>
      </p:sp>
      <p:sp>
        <p:nvSpPr>
          <p:cNvPr id="9" name="TextBox 8">
            <a:extLst>
              <a:ext uri="{FF2B5EF4-FFF2-40B4-BE49-F238E27FC236}">
                <a16:creationId xmlns:a16="http://schemas.microsoft.com/office/drawing/2014/main" id="{31C4C874-D1D0-19F4-7C84-A18B28EEB5CC}"/>
              </a:ext>
            </a:extLst>
          </p:cNvPr>
          <p:cNvSpPr txBox="1"/>
          <p:nvPr/>
        </p:nvSpPr>
        <p:spPr>
          <a:xfrm rot="16200000">
            <a:off x="1459593" y="1106344"/>
            <a:ext cx="312906" cy="400110"/>
          </a:xfrm>
          <a:prstGeom prst="rect">
            <a:avLst/>
          </a:prstGeom>
          <a:noFill/>
        </p:spPr>
        <p:txBody>
          <a:bodyPr wrap="none" rtlCol="0">
            <a:spAutoFit/>
          </a:bodyPr>
          <a:lstStyle/>
          <a:p>
            <a:r>
              <a:rPr lang="en-US" sz="2000" dirty="0"/>
              <a:t>it</a:t>
            </a:r>
            <a:endParaRPr lang="en-IN" sz="2000" dirty="0"/>
          </a:p>
        </p:txBody>
      </p:sp>
      <p:cxnSp>
        <p:nvCxnSpPr>
          <p:cNvPr id="11" name="Straight Arrow Connector 10">
            <a:extLst>
              <a:ext uri="{FF2B5EF4-FFF2-40B4-BE49-F238E27FC236}">
                <a16:creationId xmlns:a16="http://schemas.microsoft.com/office/drawing/2014/main" id="{3EC941FA-6F82-61C6-7E6A-BC93B3E592BD}"/>
              </a:ext>
            </a:extLst>
          </p:cNvPr>
          <p:cNvCxnSpPr/>
          <p:nvPr/>
        </p:nvCxnSpPr>
        <p:spPr>
          <a:xfrm>
            <a:off x="1816100" y="1263919"/>
            <a:ext cx="93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2BDD22-CF43-20AC-6095-0B665041A22F}"/>
              </a:ext>
            </a:extLst>
          </p:cNvPr>
          <p:cNvCxnSpPr/>
          <p:nvPr/>
        </p:nvCxnSpPr>
        <p:spPr>
          <a:xfrm>
            <a:off x="1816100" y="2724150"/>
            <a:ext cx="93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F90A40-BA36-CFC2-5947-D5CD6F7B7156}"/>
              </a:ext>
            </a:extLst>
          </p:cNvPr>
          <p:cNvCxnSpPr/>
          <p:nvPr/>
        </p:nvCxnSpPr>
        <p:spPr>
          <a:xfrm>
            <a:off x="1816100" y="4184381"/>
            <a:ext cx="93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CE33B8C-92FA-4976-8F0A-9242A8B85544}"/>
              </a:ext>
            </a:extLst>
          </p:cNvPr>
          <p:cNvSpPr/>
          <p:nvPr/>
        </p:nvSpPr>
        <p:spPr>
          <a:xfrm rot="16200000">
            <a:off x="2908300" y="5334269"/>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AD37AC0-29C3-6B31-E7D5-549781A91AAB}"/>
              </a:ext>
            </a:extLst>
          </p:cNvPr>
          <p:cNvSpPr txBox="1"/>
          <p:nvPr/>
        </p:nvSpPr>
        <p:spPr>
          <a:xfrm>
            <a:off x="2897897" y="5956569"/>
            <a:ext cx="312906" cy="400110"/>
          </a:xfrm>
          <a:prstGeom prst="rect">
            <a:avLst/>
          </a:prstGeom>
          <a:noFill/>
        </p:spPr>
        <p:txBody>
          <a:bodyPr wrap="none" rtlCol="0">
            <a:spAutoFit/>
          </a:bodyPr>
          <a:lstStyle/>
          <a:p>
            <a:r>
              <a:rPr lang="en-US" sz="2000" dirty="0"/>
              <a:t>it</a:t>
            </a:r>
            <a:endParaRPr lang="en-IN" sz="2000" dirty="0"/>
          </a:p>
        </p:txBody>
      </p:sp>
      <p:sp>
        <p:nvSpPr>
          <p:cNvPr id="16" name="Rectangle 15">
            <a:extLst>
              <a:ext uri="{FF2B5EF4-FFF2-40B4-BE49-F238E27FC236}">
                <a16:creationId xmlns:a16="http://schemas.microsoft.com/office/drawing/2014/main" id="{960FFAA8-CDF4-0EE2-3F4E-AADF93A7C3D7}"/>
              </a:ext>
            </a:extLst>
          </p:cNvPr>
          <p:cNvSpPr/>
          <p:nvPr/>
        </p:nvSpPr>
        <p:spPr>
          <a:xfrm>
            <a:off x="3917949" y="830148"/>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96F7382-07FF-A13C-1C51-13AB2964FB6D}"/>
              </a:ext>
            </a:extLst>
          </p:cNvPr>
          <p:cNvSpPr/>
          <p:nvPr/>
        </p:nvSpPr>
        <p:spPr>
          <a:xfrm>
            <a:off x="3911599" y="2247900"/>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AE5E07C-A3F4-4AEC-936A-5C94A34BF8CF}"/>
              </a:ext>
            </a:extLst>
          </p:cNvPr>
          <p:cNvSpPr/>
          <p:nvPr/>
        </p:nvSpPr>
        <p:spPr>
          <a:xfrm>
            <a:off x="3911599" y="3657601"/>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1DBBEC9E-3F88-3D1F-339C-E870773CA549}"/>
              </a:ext>
            </a:extLst>
          </p:cNvPr>
          <p:cNvSpPr/>
          <p:nvPr/>
        </p:nvSpPr>
        <p:spPr>
          <a:xfrm rot="5400000">
            <a:off x="4718047" y="830148"/>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0455FC06-EB2A-1879-117D-EE23C30C4487}"/>
              </a:ext>
            </a:extLst>
          </p:cNvPr>
          <p:cNvSpPr/>
          <p:nvPr/>
        </p:nvSpPr>
        <p:spPr>
          <a:xfrm rot="5400000">
            <a:off x="4718047" y="2320101"/>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03EC3CF2-AFC0-9C58-47E4-5183290C94AC}"/>
              </a:ext>
            </a:extLst>
          </p:cNvPr>
          <p:cNvSpPr/>
          <p:nvPr/>
        </p:nvSpPr>
        <p:spPr>
          <a:xfrm rot="5400000">
            <a:off x="4718047" y="3810054"/>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6FF25E1C-209D-B790-B431-00C00EB0C39C}"/>
              </a:ext>
            </a:extLst>
          </p:cNvPr>
          <p:cNvSpPr txBox="1"/>
          <p:nvPr/>
        </p:nvSpPr>
        <p:spPr>
          <a:xfrm>
            <a:off x="5789643" y="1033086"/>
            <a:ext cx="561372" cy="461665"/>
          </a:xfrm>
          <a:prstGeom prst="rect">
            <a:avLst/>
          </a:prstGeom>
          <a:noFill/>
        </p:spPr>
        <p:txBody>
          <a:bodyPr wrap="none" rtlCol="0">
            <a:spAutoFit/>
          </a:bodyPr>
          <a:lstStyle/>
          <a:p>
            <a:r>
              <a:rPr lang="en-US" sz="2400" dirty="0"/>
              <a:t>X1</a:t>
            </a:r>
            <a:endParaRPr lang="en-IN" sz="2400" dirty="0"/>
          </a:p>
        </p:txBody>
      </p:sp>
      <p:sp>
        <p:nvSpPr>
          <p:cNvPr id="26" name="TextBox 25">
            <a:extLst>
              <a:ext uri="{FF2B5EF4-FFF2-40B4-BE49-F238E27FC236}">
                <a16:creationId xmlns:a16="http://schemas.microsoft.com/office/drawing/2014/main" id="{87484FDB-6F67-C191-05EA-CFBFFAA5ADC6}"/>
              </a:ext>
            </a:extLst>
          </p:cNvPr>
          <p:cNvSpPr txBox="1"/>
          <p:nvPr/>
        </p:nvSpPr>
        <p:spPr>
          <a:xfrm>
            <a:off x="5789643" y="2565518"/>
            <a:ext cx="561372" cy="461665"/>
          </a:xfrm>
          <a:prstGeom prst="rect">
            <a:avLst/>
          </a:prstGeom>
          <a:noFill/>
        </p:spPr>
        <p:txBody>
          <a:bodyPr wrap="none" rtlCol="0">
            <a:spAutoFit/>
          </a:bodyPr>
          <a:lstStyle/>
          <a:p>
            <a:r>
              <a:rPr lang="en-US" sz="2400" dirty="0"/>
              <a:t>X2</a:t>
            </a:r>
            <a:endParaRPr lang="en-IN" sz="2400" dirty="0"/>
          </a:p>
        </p:txBody>
      </p:sp>
      <p:sp>
        <p:nvSpPr>
          <p:cNvPr id="27" name="TextBox 26">
            <a:extLst>
              <a:ext uri="{FF2B5EF4-FFF2-40B4-BE49-F238E27FC236}">
                <a16:creationId xmlns:a16="http://schemas.microsoft.com/office/drawing/2014/main" id="{E703202B-7B0B-8613-DE78-94A120332EC8}"/>
              </a:ext>
            </a:extLst>
          </p:cNvPr>
          <p:cNvSpPr txBox="1"/>
          <p:nvPr/>
        </p:nvSpPr>
        <p:spPr>
          <a:xfrm>
            <a:off x="5789643" y="3953548"/>
            <a:ext cx="561372" cy="461665"/>
          </a:xfrm>
          <a:prstGeom prst="rect">
            <a:avLst/>
          </a:prstGeom>
          <a:noFill/>
        </p:spPr>
        <p:txBody>
          <a:bodyPr wrap="none" rtlCol="0">
            <a:spAutoFit/>
          </a:bodyPr>
          <a:lstStyle/>
          <a:p>
            <a:r>
              <a:rPr lang="en-US" sz="2400" dirty="0"/>
              <a:t>X3</a:t>
            </a:r>
            <a:endParaRPr lang="en-IN" sz="2400" dirty="0"/>
          </a:p>
        </p:txBody>
      </p:sp>
      <p:sp>
        <p:nvSpPr>
          <p:cNvPr id="29" name="Rectangle: Rounded Corners 28">
            <a:extLst>
              <a:ext uri="{FF2B5EF4-FFF2-40B4-BE49-F238E27FC236}">
                <a16:creationId xmlns:a16="http://schemas.microsoft.com/office/drawing/2014/main" id="{77D8841D-B2D2-3804-8DE4-1F373669BAEF}"/>
              </a:ext>
            </a:extLst>
          </p:cNvPr>
          <p:cNvSpPr/>
          <p:nvPr/>
        </p:nvSpPr>
        <p:spPr>
          <a:xfrm rot="16200000">
            <a:off x="4778707" y="2565517"/>
            <a:ext cx="4902200"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SOFTMAX</a:t>
            </a:r>
            <a:endParaRPr lang="en-IN" dirty="0"/>
          </a:p>
        </p:txBody>
      </p:sp>
      <p:cxnSp>
        <p:nvCxnSpPr>
          <p:cNvPr id="31" name="Straight Arrow Connector 30">
            <a:extLst>
              <a:ext uri="{FF2B5EF4-FFF2-40B4-BE49-F238E27FC236}">
                <a16:creationId xmlns:a16="http://schemas.microsoft.com/office/drawing/2014/main" id="{873BFEDB-ACAC-4C25-30E9-93C4A15755B4}"/>
              </a:ext>
            </a:extLst>
          </p:cNvPr>
          <p:cNvCxnSpPr/>
          <p:nvPr/>
        </p:nvCxnSpPr>
        <p:spPr>
          <a:xfrm>
            <a:off x="6489700" y="1263918"/>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588848F-6B30-0F60-AC8F-B5EC85A0C2D2}"/>
              </a:ext>
            </a:extLst>
          </p:cNvPr>
          <p:cNvCxnSpPr/>
          <p:nvPr/>
        </p:nvCxnSpPr>
        <p:spPr>
          <a:xfrm>
            <a:off x="6477000" y="2796349"/>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496110-62BD-F783-CFA2-D273657E8CCE}"/>
              </a:ext>
            </a:extLst>
          </p:cNvPr>
          <p:cNvCxnSpPr/>
          <p:nvPr/>
        </p:nvCxnSpPr>
        <p:spPr>
          <a:xfrm>
            <a:off x="6414515" y="418438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DFBF3E-A060-691B-87F0-EFB9F6CBFC6F}"/>
              </a:ext>
            </a:extLst>
          </p:cNvPr>
          <p:cNvSpPr txBox="1"/>
          <p:nvPr/>
        </p:nvSpPr>
        <p:spPr>
          <a:xfrm>
            <a:off x="8009642" y="1033086"/>
            <a:ext cx="510076" cy="461665"/>
          </a:xfrm>
          <a:prstGeom prst="rect">
            <a:avLst/>
          </a:prstGeom>
          <a:noFill/>
        </p:spPr>
        <p:txBody>
          <a:bodyPr wrap="none" rtlCol="0">
            <a:spAutoFit/>
          </a:bodyPr>
          <a:lstStyle/>
          <a:p>
            <a:r>
              <a:rPr lang="en-US" sz="2400" dirty="0"/>
              <a:t>x1</a:t>
            </a:r>
            <a:endParaRPr lang="en-IN" sz="2400" dirty="0"/>
          </a:p>
        </p:txBody>
      </p:sp>
      <p:sp>
        <p:nvSpPr>
          <p:cNvPr id="35" name="TextBox 34">
            <a:extLst>
              <a:ext uri="{FF2B5EF4-FFF2-40B4-BE49-F238E27FC236}">
                <a16:creationId xmlns:a16="http://schemas.microsoft.com/office/drawing/2014/main" id="{3BF8F768-2E4A-C650-EE6D-B2803FA968CC}"/>
              </a:ext>
            </a:extLst>
          </p:cNvPr>
          <p:cNvSpPr txBox="1"/>
          <p:nvPr/>
        </p:nvSpPr>
        <p:spPr>
          <a:xfrm>
            <a:off x="8009642" y="2565518"/>
            <a:ext cx="510076" cy="461665"/>
          </a:xfrm>
          <a:prstGeom prst="rect">
            <a:avLst/>
          </a:prstGeom>
          <a:noFill/>
        </p:spPr>
        <p:txBody>
          <a:bodyPr wrap="none" rtlCol="0">
            <a:spAutoFit/>
          </a:bodyPr>
          <a:lstStyle/>
          <a:p>
            <a:r>
              <a:rPr lang="en-US" sz="2400" dirty="0"/>
              <a:t>x2</a:t>
            </a:r>
            <a:endParaRPr lang="en-IN" sz="2400" dirty="0"/>
          </a:p>
        </p:txBody>
      </p:sp>
      <p:sp>
        <p:nvSpPr>
          <p:cNvPr id="36" name="TextBox 35">
            <a:extLst>
              <a:ext uri="{FF2B5EF4-FFF2-40B4-BE49-F238E27FC236}">
                <a16:creationId xmlns:a16="http://schemas.microsoft.com/office/drawing/2014/main" id="{59CB45C9-1AB5-639A-DB49-85520499D3B6}"/>
              </a:ext>
            </a:extLst>
          </p:cNvPr>
          <p:cNvSpPr txBox="1"/>
          <p:nvPr/>
        </p:nvSpPr>
        <p:spPr>
          <a:xfrm>
            <a:off x="8009642" y="3953548"/>
            <a:ext cx="510076" cy="461665"/>
          </a:xfrm>
          <a:prstGeom prst="rect">
            <a:avLst/>
          </a:prstGeom>
          <a:noFill/>
        </p:spPr>
        <p:txBody>
          <a:bodyPr wrap="none" rtlCol="0">
            <a:spAutoFit/>
          </a:bodyPr>
          <a:lstStyle/>
          <a:p>
            <a:r>
              <a:rPr lang="en-US" sz="2400" dirty="0"/>
              <a:t>x3</a:t>
            </a:r>
            <a:endParaRPr lang="en-IN" sz="2400" dirty="0"/>
          </a:p>
        </p:txBody>
      </p:sp>
      <p:cxnSp>
        <p:nvCxnSpPr>
          <p:cNvPr id="37" name="Straight Arrow Connector 36">
            <a:extLst>
              <a:ext uri="{FF2B5EF4-FFF2-40B4-BE49-F238E27FC236}">
                <a16:creationId xmlns:a16="http://schemas.microsoft.com/office/drawing/2014/main" id="{0ADC0C3C-5D64-7C44-6599-DC5E215A00AD}"/>
              </a:ext>
            </a:extLst>
          </p:cNvPr>
          <p:cNvCxnSpPr/>
          <p:nvPr/>
        </p:nvCxnSpPr>
        <p:spPr>
          <a:xfrm>
            <a:off x="7535825" y="1263918"/>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75BB63-3323-D318-2709-095A9C0070E0}"/>
              </a:ext>
            </a:extLst>
          </p:cNvPr>
          <p:cNvCxnSpPr/>
          <p:nvPr/>
        </p:nvCxnSpPr>
        <p:spPr>
          <a:xfrm>
            <a:off x="7523125" y="2796349"/>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987F2DF-D696-D070-B156-29D4E9B7D64A}"/>
              </a:ext>
            </a:extLst>
          </p:cNvPr>
          <p:cNvCxnSpPr/>
          <p:nvPr/>
        </p:nvCxnSpPr>
        <p:spPr>
          <a:xfrm>
            <a:off x="7460640" y="418438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12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9"/>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4" grpId="0" animBg="1"/>
      <p:bldP spid="15" grpId="0"/>
      <p:bldP spid="16" grpId="0" animBg="1"/>
      <p:bldP spid="17" grpId="0" animBg="1"/>
      <p:bldP spid="18" grpId="0" animBg="1"/>
      <p:bldP spid="19" grpId="0" animBg="1"/>
      <p:bldP spid="20" grpId="0" animBg="1"/>
      <p:bldP spid="21" grpId="0" animBg="1"/>
      <p:bldP spid="25" grpId="0"/>
      <p:bldP spid="26" grpId="0"/>
      <p:bldP spid="27" grpId="0"/>
      <p:bldP spid="29" grpId="0" animBg="1"/>
      <p:bldP spid="34" grpId="0"/>
      <p:bldP spid="35" grpId="0"/>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656F9B-EBD5-E827-44E5-21886349C99C}"/>
              </a:ext>
            </a:extLst>
          </p:cNvPr>
          <p:cNvSpPr>
            <a:spLocks noGrp="1"/>
          </p:cNvSpPr>
          <p:nvPr>
            <p:ph type="body" idx="1"/>
          </p:nvPr>
        </p:nvSpPr>
        <p:spPr/>
        <p:txBody>
          <a:bodyPr>
            <a:normAutofit lnSpcReduction="10000"/>
          </a:bodyPr>
          <a:lstStyle/>
          <a:p>
            <a:r>
              <a:rPr lang="en-US" dirty="0" err="1"/>
              <a:t>Softmax</a:t>
            </a:r>
            <a:r>
              <a:rPr lang="en-US" dirty="0"/>
              <a:t> is a mathematical function that takes in a vector of real numbers and outputs a vector of values in the range [0, 1] that add up to 1.</a:t>
            </a:r>
          </a:p>
          <a:p>
            <a:r>
              <a:rPr lang="en-IN" dirty="0" err="1"/>
              <a:t>softmax</a:t>
            </a:r>
            <a:r>
              <a:rPr lang="en-IN" dirty="0"/>
              <a:t>(x) = exp(x) / </a:t>
            </a:r>
            <a:r>
              <a:rPr lang="el-GR" dirty="0"/>
              <a:t>Σ </a:t>
            </a:r>
            <a:r>
              <a:rPr lang="en-IN" dirty="0"/>
              <a:t>exp(x) for vector x</a:t>
            </a:r>
            <a:br>
              <a:rPr lang="en-IN" dirty="0"/>
            </a:br>
            <a:endParaRPr lang="en-IN" dirty="0"/>
          </a:p>
          <a:p>
            <a:r>
              <a:rPr lang="en-US" dirty="0"/>
              <a:t>Suppose we have an input vector x = [2, 4, 6, 8]. We want to apply the </a:t>
            </a:r>
            <a:r>
              <a:rPr lang="en-US" dirty="0" err="1"/>
              <a:t>softmax</a:t>
            </a:r>
            <a:r>
              <a:rPr lang="en-US" dirty="0"/>
              <a:t> function to this vector.</a:t>
            </a:r>
          </a:p>
          <a:p>
            <a:r>
              <a:rPr lang="en-US" dirty="0"/>
              <a:t>Calculate the exponentials: exp(x) = [e^2, e^4, e^6, e^8] = [7.38, 54.59, 403.43, 2980.96]</a:t>
            </a:r>
          </a:p>
          <a:p>
            <a:r>
              <a:rPr lang="en-US" dirty="0"/>
              <a:t>Calculate the sum: Σ exp(x) = 7.38 + 54.59 + 403.43 + 2980.96 = 3446.36</a:t>
            </a:r>
          </a:p>
          <a:p>
            <a:r>
              <a:rPr lang="en-US" dirty="0"/>
              <a:t>Divide each exponential value by the sum: </a:t>
            </a:r>
            <a:r>
              <a:rPr lang="en-US" dirty="0" err="1"/>
              <a:t>softmax</a:t>
            </a:r>
            <a:r>
              <a:rPr lang="en-US" dirty="0"/>
              <a:t>(x) = [7.38/3446.36, 54.59/3446.36, 403.43/3446.36, 2980.96/3446.36] = [0.021, 0.158, 0.117, 0.864]</a:t>
            </a:r>
            <a:endParaRPr lang="en-IN" dirty="0"/>
          </a:p>
        </p:txBody>
      </p:sp>
      <p:sp>
        <p:nvSpPr>
          <p:cNvPr id="4" name="TextBox 3">
            <a:extLst>
              <a:ext uri="{FF2B5EF4-FFF2-40B4-BE49-F238E27FC236}">
                <a16:creationId xmlns:a16="http://schemas.microsoft.com/office/drawing/2014/main" id="{1C4AADC0-0A63-6C2C-C67E-1342534EE20D}"/>
              </a:ext>
            </a:extLst>
          </p:cNvPr>
          <p:cNvSpPr txBox="1"/>
          <p:nvPr/>
        </p:nvSpPr>
        <p:spPr>
          <a:xfrm>
            <a:off x="9829179" y="209932"/>
            <a:ext cx="2040944" cy="646331"/>
          </a:xfrm>
          <a:prstGeom prst="rect">
            <a:avLst/>
          </a:prstGeom>
          <a:noFill/>
        </p:spPr>
        <p:txBody>
          <a:bodyPr wrap="none" rtlCol="0">
            <a:spAutoFit/>
          </a:bodyPr>
          <a:lstStyle/>
          <a:p>
            <a:pPr algn="r"/>
            <a:r>
              <a:rPr lang="en-US" sz="3600" dirty="0" err="1">
                <a:latin typeface="Aharoni" panose="020F0502020204030204" pitchFamily="2" charset="-79"/>
                <a:cs typeface="Aharoni" panose="020F0502020204030204" pitchFamily="2" charset="-79"/>
              </a:rPr>
              <a:t>Softmax</a:t>
            </a:r>
            <a:endParaRPr lang="en-IN" sz="36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18187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2"/>
          <p:cNvPicPr preferRelativeResize="0"/>
          <p:nvPr/>
        </p:nvPicPr>
        <p:blipFill rotWithShape="1">
          <a:blip r:embed="rId3">
            <a:alphaModFix/>
          </a:blip>
          <a:srcRect/>
          <a:stretch/>
        </p:blipFill>
        <p:spPr>
          <a:xfrm>
            <a:off x="0" y="0"/>
            <a:ext cx="12192000" cy="6857998"/>
          </a:xfrm>
          <a:prstGeom prst="rect">
            <a:avLst/>
          </a:prstGeom>
          <a:noFill/>
          <a:ln>
            <a:noFill/>
          </a:ln>
        </p:spPr>
      </p:pic>
      <p:pic>
        <p:nvPicPr>
          <p:cNvPr id="318" name="Google Shape;318;p12"/>
          <p:cNvPicPr preferRelativeResize="0"/>
          <p:nvPr/>
        </p:nvPicPr>
        <p:blipFill rotWithShape="1">
          <a:blip r:embed="rId4">
            <a:alphaModFix/>
          </a:blip>
          <a:srcRect/>
          <a:stretch/>
        </p:blipFill>
        <p:spPr>
          <a:xfrm>
            <a:off x="9639008" y="240791"/>
            <a:ext cx="2261616" cy="507491"/>
          </a:xfrm>
          <a:prstGeom prst="rect">
            <a:avLst/>
          </a:prstGeom>
          <a:noFill/>
          <a:ln>
            <a:noFill/>
          </a:ln>
        </p:spPr>
      </p:pic>
      <p:pic>
        <p:nvPicPr>
          <p:cNvPr id="5" name="Picture 4">
            <a:extLst>
              <a:ext uri="{FF2B5EF4-FFF2-40B4-BE49-F238E27FC236}">
                <a16:creationId xmlns:a16="http://schemas.microsoft.com/office/drawing/2014/main" id="{EB1C117E-0300-B27F-55A1-9C050CE0991E}"/>
              </a:ext>
            </a:extLst>
          </p:cNvPr>
          <p:cNvPicPr>
            <a:picLocks noChangeAspect="1"/>
          </p:cNvPicPr>
          <p:nvPr/>
        </p:nvPicPr>
        <p:blipFill>
          <a:blip r:embed="rId5"/>
          <a:stretch>
            <a:fillRect/>
          </a:stretch>
        </p:blipFill>
        <p:spPr>
          <a:xfrm>
            <a:off x="838200" y="748282"/>
            <a:ext cx="4349912" cy="5470526"/>
          </a:xfrm>
          <a:prstGeom prst="rect">
            <a:avLst/>
          </a:prstGeom>
        </p:spPr>
      </p:pic>
      <p:sp>
        <p:nvSpPr>
          <p:cNvPr id="7" name="TextBox 6">
            <a:extLst>
              <a:ext uri="{FF2B5EF4-FFF2-40B4-BE49-F238E27FC236}">
                <a16:creationId xmlns:a16="http://schemas.microsoft.com/office/drawing/2014/main" id="{4EA0EE21-BC87-E1C2-A8D0-E948680D92CE}"/>
              </a:ext>
            </a:extLst>
          </p:cNvPr>
          <p:cNvSpPr txBox="1"/>
          <p:nvPr/>
        </p:nvSpPr>
        <p:spPr>
          <a:xfrm>
            <a:off x="5374732" y="748282"/>
            <a:ext cx="6525892" cy="5909310"/>
          </a:xfrm>
          <a:prstGeom prst="rect">
            <a:avLst/>
          </a:prstGeom>
          <a:noFill/>
        </p:spPr>
        <p:txBody>
          <a:bodyPr wrap="square">
            <a:spAutoFit/>
          </a:bodyPr>
          <a:lstStyle/>
          <a:p>
            <a:r>
              <a:rPr lang="en-US" sz="1800" dirty="0"/>
              <a:t>A goal of statistical language modeling is to learn the joint probability function of sequences of words in a language. This is intrinsically difficult because of the curse of dimensionality: a word sequence on which the model will be tested is likely to be different from all the word sequences seen during training. Traditional but very successful approaches based on n-grams obtain generalization by concatenating very short overlapping sequences seen in the training set. We propose to fight the curse of dimensionality by learning a distributed representation for words which allows each training sentence to inform the model about an exponential number of semantically neighboring sentences. The model learns simultaneously (1) a distributed representation for each word along with (2) the probability function for word sequences, expressed in terms of these representations. Generalization is obtained because a sequence of words that has never been seen before gets high probability if it is made of words that are similar (in the sense of having a nearby representation) to words forming an already seen sentence. Training such large models (with millions of parameters) within a reasonable time is itself a significant challenge</a:t>
            </a:r>
            <a:endParaRPr lang="en-IN"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1E00F6-51B2-ACF1-BDA4-A4A5DD3DDA20}"/>
              </a:ext>
            </a:extLst>
          </p:cNvPr>
          <p:cNvSpPr txBox="1"/>
          <p:nvPr/>
        </p:nvSpPr>
        <p:spPr>
          <a:xfrm>
            <a:off x="533400" y="1333501"/>
            <a:ext cx="11099800" cy="3970318"/>
          </a:xfrm>
          <a:prstGeom prst="rect">
            <a:avLst/>
          </a:prstGeom>
          <a:noFill/>
        </p:spPr>
        <p:txBody>
          <a:bodyPr wrap="square">
            <a:spAutoFit/>
          </a:bodyPr>
          <a:lstStyle/>
          <a:p>
            <a:r>
              <a:rPr lang="en-US" sz="3600" dirty="0"/>
              <a:t>The </a:t>
            </a:r>
            <a:r>
              <a:rPr lang="en-US" sz="3600" b="1" dirty="0"/>
              <a:t>key/value/query </a:t>
            </a:r>
            <a:r>
              <a:rPr lang="en-US" sz="3600" dirty="0"/>
              <a:t>concept is analogous to retrieval systems. For example, when you search for videos on </a:t>
            </a:r>
            <a:r>
              <a:rPr lang="en-US" sz="3600" dirty="0" err="1"/>
              <a:t>Youtube</a:t>
            </a:r>
            <a:r>
              <a:rPr lang="en-US" sz="3600" dirty="0"/>
              <a:t>, the search engine will map your </a:t>
            </a:r>
            <a:r>
              <a:rPr lang="en-US" sz="3600" b="1" dirty="0"/>
              <a:t>query</a:t>
            </a:r>
            <a:r>
              <a:rPr lang="en-US" sz="3600" dirty="0"/>
              <a:t> (text in the search bar) against a set of </a:t>
            </a:r>
            <a:r>
              <a:rPr lang="en-US" sz="3600" b="1" dirty="0"/>
              <a:t>keys</a:t>
            </a:r>
            <a:r>
              <a:rPr lang="en-US" sz="3600" dirty="0"/>
              <a:t> (video title, description, etc.) associated with candidate videos in their database, then present you the best matched </a:t>
            </a:r>
            <a:r>
              <a:rPr lang="en-US" sz="3600" b="1" dirty="0"/>
              <a:t>videos</a:t>
            </a:r>
            <a:r>
              <a:rPr lang="en-US" sz="3600" dirty="0"/>
              <a:t> (values).</a:t>
            </a:r>
            <a:endParaRPr lang="en-IN" sz="3600" dirty="0"/>
          </a:p>
        </p:txBody>
      </p:sp>
    </p:spTree>
    <p:extLst>
      <p:ext uri="{BB962C8B-B14F-4D97-AF65-F5344CB8AC3E}">
        <p14:creationId xmlns:p14="http://schemas.microsoft.com/office/powerpoint/2010/main" val="4000533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DA6A7C-8EA6-D33D-7FBC-A785816F6093}"/>
              </a:ext>
            </a:extLst>
          </p:cNvPr>
          <p:cNvSpPr/>
          <p:nvPr/>
        </p:nvSpPr>
        <p:spPr>
          <a:xfrm>
            <a:off x="2794000" y="787669"/>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BE0426D-D29F-8ED0-5258-91DCE66B0993}"/>
              </a:ext>
            </a:extLst>
          </p:cNvPr>
          <p:cNvSpPr/>
          <p:nvPr/>
        </p:nvSpPr>
        <p:spPr>
          <a:xfrm>
            <a:off x="2794000" y="2247900"/>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48CE391-C201-B04B-3D97-19C172616FD5}"/>
              </a:ext>
            </a:extLst>
          </p:cNvPr>
          <p:cNvSpPr/>
          <p:nvPr/>
        </p:nvSpPr>
        <p:spPr>
          <a:xfrm>
            <a:off x="2774950" y="3708131"/>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9D7EDF0-BFF7-3F18-901D-2A151C3A0453}"/>
              </a:ext>
            </a:extLst>
          </p:cNvPr>
          <p:cNvSpPr txBox="1"/>
          <p:nvPr/>
        </p:nvSpPr>
        <p:spPr>
          <a:xfrm rot="16200000">
            <a:off x="1176295" y="3984326"/>
            <a:ext cx="784189" cy="400110"/>
          </a:xfrm>
          <a:prstGeom prst="rect">
            <a:avLst/>
          </a:prstGeom>
          <a:noFill/>
        </p:spPr>
        <p:txBody>
          <a:bodyPr wrap="none" rtlCol="0">
            <a:spAutoFit/>
          </a:bodyPr>
          <a:lstStyle/>
          <a:p>
            <a:r>
              <a:rPr lang="en-US" sz="2000" dirty="0"/>
              <a:t>pizza</a:t>
            </a:r>
            <a:endParaRPr lang="en-IN" sz="2000" dirty="0"/>
          </a:p>
        </p:txBody>
      </p:sp>
      <p:sp>
        <p:nvSpPr>
          <p:cNvPr id="8" name="TextBox 7">
            <a:extLst>
              <a:ext uri="{FF2B5EF4-FFF2-40B4-BE49-F238E27FC236}">
                <a16:creationId xmlns:a16="http://schemas.microsoft.com/office/drawing/2014/main" id="{E737E618-74C5-FB34-258A-7ABEEC9E595A}"/>
              </a:ext>
            </a:extLst>
          </p:cNvPr>
          <p:cNvSpPr txBox="1"/>
          <p:nvPr/>
        </p:nvSpPr>
        <p:spPr>
          <a:xfrm rot="16200000">
            <a:off x="1245592" y="2524095"/>
            <a:ext cx="740908" cy="400110"/>
          </a:xfrm>
          <a:prstGeom prst="rect">
            <a:avLst/>
          </a:prstGeom>
          <a:noFill/>
        </p:spPr>
        <p:txBody>
          <a:bodyPr wrap="none" rtlCol="0">
            <a:spAutoFit/>
          </a:bodyPr>
          <a:lstStyle/>
          <a:p>
            <a:r>
              <a:rPr lang="en-US" sz="2000" dirty="0"/>
              <a:t>oven</a:t>
            </a:r>
            <a:endParaRPr lang="en-IN" sz="2000" dirty="0"/>
          </a:p>
        </p:txBody>
      </p:sp>
      <p:sp>
        <p:nvSpPr>
          <p:cNvPr id="9" name="TextBox 8">
            <a:extLst>
              <a:ext uri="{FF2B5EF4-FFF2-40B4-BE49-F238E27FC236}">
                <a16:creationId xmlns:a16="http://schemas.microsoft.com/office/drawing/2014/main" id="{31C4C874-D1D0-19F4-7C84-A18B28EEB5CC}"/>
              </a:ext>
            </a:extLst>
          </p:cNvPr>
          <p:cNvSpPr txBox="1"/>
          <p:nvPr/>
        </p:nvSpPr>
        <p:spPr>
          <a:xfrm rot="16200000">
            <a:off x="1459593" y="1106344"/>
            <a:ext cx="312906" cy="400110"/>
          </a:xfrm>
          <a:prstGeom prst="rect">
            <a:avLst/>
          </a:prstGeom>
          <a:noFill/>
        </p:spPr>
        <p:txBody>
          <a:bodyPr wrap="none" rtlCol="0">
            <a:spAutoFit/>
          </a:bodyPr>
          <a:lstStyle/>
          <a:p>
            <a:r>
              <a:rPr lang="en-US" sz="2000" dirty="0"/>
              <a:t>it</a:t>
            </a:r>
            <a:endParaRPr lang="en-IN" sz="2000" dirty="0"/>
          </a:p>
        </p:txBody>
      </p:sp>
      <p:cxnSp>
        <p:nvCxnSpPr>
          <p:cNvPr id="11" name="Straight Arrow Connector 10">
            <a:extLst>
              <a:ext uri="{FF2B5EF4-FFF2-40B4-BE49-F238E27FC236}">
                <a16:creationId xmlns:a16="http://schemas.microsoft.com/office/drawing/2014/main" id="{3EC941FA-6F82-61C6-7E6A-BC93B3E592BD}"/>
              </a:ext>
            </a:extLst>
          </p:cNvPr>
          <p:cNvCxnSpPr/>
          <p:nvPr/>
        </p:nvCxnSpPr>
        <p:spPr>
          <a:xfrm>
            <a:off x="1816100" y="1263919"/>
            <a:ext cx="93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2BDD22-CF43-20AC-6095-0B665041A22F}"/>
              </a:ext>
            </a:extLst>
          </p:cNvPr>
          <p:cNvCxnSpPr/>
          <p:nvPr/>
        </p:nvCxnSpPr>
        <p:spPr>
          <a:xfrm>
            <a:off x="1816100" y="2724150"/>
            <a:ext cx="93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F90A40-BA36-CFC2-5947-D5CD6F7B7156}"/>
              </a:ext>
            </a:extLst>
          </p:cNvPr>
          <p:cNvCxnSpPr/>
          <p:nvPr/>
        </p:nvCxnSpPr>
        <p:spPr>
          <a:xfrm>
            <a:off x="1816100" y="4184381"/>
            <a:ext cx="939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CE33B8C-92FA-4976-8F0A-9242A8B85544}"/>
              </a:ext>
            </a:extLst>
          </p:cNvPr>
          <p:cNvSpPr/>
          <p:nvPr/>
        </p:nvSpPr>
        <p:spPr>
          <a:xfrm rot="16200000">
            <a:off x="2908300" y="5334269"/>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AD37AC0-29C3-6B31-E7D5-549781A91AAB}"/>
              </a:ext>
            </a:extLst>
          </p:cNvPr>
          <p:cNvSpPr txBox="1"/>
          <p:nvPr/>
        </p:nvSpPr>
        <p:spPr>
          <a:xfrm>
            <a:off x="2897897" y="5956569"/>
            <a:ext cx="312906" cy="400110"/>
          </a:xfrm>
          <a:prstGeom prst="rect">
            <a:avLst/>
          </a:prstGeom>
          <a:noFill/>
        </p:spPr>
        <p:txBody>
          <a:bodyPr wrap="none" rtlCol="0">
            <a:spAutoFit/>
          </a:bodyPr>
          <a:lstStyle/>
          <a:p>
            <a:r>
              <a:rPr lang="en-US" sz="2000" dirty="0"/>
              <a:t>it</a:t>
            </a:r>
            <a:endParaRPr lang="en-IN" sz="2000" dirty="0"/>
          </a:p>
        </p:txBody>
      </p:sp>
      <p:sp>
        <p:nvSpPr>
          <p:cNvPr id="16" name="Rectangle 15">
            <a:extLst>
              <a:ext uri="{FF2B5EF4-FFF2-40B4-BE49-F238E27FC236}">
                <a16:creationId xmlns:a16="http://schemas.microsoft.com/office/drawing/2014/main" id="{960FFAA8-CDF4-0EE2-3F4E-AADF93A7C3D7}"/>
              </a:ext>
            </a:extLst>
          </p:cNvPr>
          <p:cNvSpPr/>
          <p:nvPr/>
        </p:nvSpPr>
        <p:spPr>
          <a:xfrm>
            <a:off x="3917949" y="830148"/>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96F7382-07FF-A13C-1C51-13AB2964FB6D}"/>
              </a:ext>
            </a:extLst>
          </p:cNvPr>
          <p:cNvSpPr/>
          <p:nvPr/>
        </p:nvSpPr>
        <p:spPr>
          <a:xfrm>
            <a:off x="3911599" y="2247900"/>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AE5E07C-A3F4-4AEC-936A-5C94A34BF8CF}"/>
              </a:ext>
            </a:extLst>
          </p:cNvPr>
          <p:cNvSpPr/>
          <p:nvPr/>
        </p:nvSpPr>
        <p:spPr>
          <a:xfrm>
            <a:off x="3911599" y="3657601"/>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1DBBEC9E-3F88-3D1F-339C-E870773CA549}"/>
              </a:ext>
            </a:extLst>
          </p:cNvPr>
          <p:cNvSpPr/>
          <p:nvPr/>
        </p:nvSpPr>
        <p:spPr>
          <a:xfrm rot="5400000">
            <a:off x="4718047" y="830148"/>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0455FC06-EB2A-1879-117D-EE23C30C4487}"/>
              </a:ext>
            </a:extLst>
          </p:cNvPr>
          <p:cNvSpPr/>
          <p:nvPr/>
        </p:nvSpPr>
        <p:spPr>
          <a:xfrm rot="5400000">
            <a:off x="4718047" y="2320101"/>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03EC3CF2-AFC0-9C58-47E4-5183290C94AC}"/>
              </a:ext>
            </a:extLst>
          </p:cNvPr>
          <p:cNvSpPr/>
          <p:nvPr/>
        </p:nvSpPr>
        <p:spPr>
          <a:xfrm rot="5400000">
            <a:off x="4718047" y="3810054"/>
            <a:ext cx="292100"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6FF25E1C-209D-B790-B431-00C00EB0C39C}"/>
              </a:ext>
            </a:extLst>
          </p:cNvPr>
          <p:cNvSpPr txBox="1"/>
          <p:nvPr/>
        </p:nvSpPr>
        <p:spPr>
          <a:xfrm>
            <a:off x="5789643" y="1033086"/>
            <a:ext cx="561372" cy="461665"/>
          </a:xfrm>
          <a:prstGeom prst="rect">
            <a:avLst/>
          </a:prstGeom>
          <a:noFill/>
        </p:spPr>
        <p:txBody>
          <a:bodyPr wrap="none" rtlCol="0">
            <a:spAutoFit/>
          </a:bodyPr>
          <a:lstStyle/>
          <a:p>
            <a:r>
              <a:rPr lang="en-US" sz="2400" dirty="0"/>
              <a:t>X1</a:t>
            </a:r>
            <a:endParaRPr lang="en-IN" sz="2400" dirty="0"/>
          </a:p>
        </p:txBody>
      </p:sp>
      <p:sp>
        <p:nvSpPr>
          <p:cNvPr id="26" name="TextBox 25">
            <a:extLst>
              <a:ext uri="{FF2B5EF4-FFF2-40B4-BE49-F238E27FC236}">
                <a16:creationId xmlns:a16="http://schemas.microsoft.com/office/drawing/2014/main" id="{87484FDB-6F67-C191-05EA-CFBFFAA5ADC6}"/>
              </a:ext>
            </a:extLst>
          </p:cNvPr>
          <p:cNvSpPr txBox="1"/>
          <p:nvPr/>
        </p:nvSpPr>
        <p:spPr>
          <a:xfrm>
            <a:off x="5789643" y="2565518"/>
            <a:ext cx="561372" cy="461665"/>
          </a:xfrm>
          <a:prstGeom prst="rect">
            <a:avLst/>
          </a:prstGeom>
          <a:noFill/>
        </p:spPr>
        <p:txBody>
          <a:bodyPr wrap="none" rtlCol="0">
            <a:spAutoFit/>
          </a:bodyPr>
          <a:lstStyle/>
          <a:p>
            <a:r>
              <a:rPr lang="en-US" sz="2400" dirty="0"/>
              <a:t>X2</a:t>
            </a:r>
            <a:endParaRPr lang="en-IN" sz="2400" dirty="0"/>
          </a:p>
        </p:txBody>
      </p:sp>
      <p:sp>
        <p:nvSpPr>
          <p:cNvPr id="27" name="TextBox 26">
            <a:extLst>
              <a:ext uri="{FF2B5EF4-FFF2-40B4-BE49-F238E27FC236}">
                <a16:creationId xmlns:a16="http://schemas.microsoft.com/office/drawing/2014/main" id="{E703202B-7B0B-8613-DE78-94A120332EC8}"/>
              </a:ext>
            </a:extLst>
          </p:cNvPr>
          <p:cNvSpPr txBox="1"/>
          <p:nvPr/>
        </p:nvSpPr>
        <p:spPr>
          <a:xfrm>
            <a:off x="5789643" y="3953548"/>
            <a:ext cx="561372" cy="461665"/>
          </a:xfrm>
          <a:prstGeom prst="rect">
            <a:avLst/>
          </a:prstGeom>
          <a:noFill/>
        </p:spPr>
        <p:txBody>
          <a:bodyPr wrap="none" rtlCol="0">
            <a:spAutoFit/>
          </a:bodyPr>
          <a:lstStyle/>
          <a:p>
            <a:r>
              <a:rPr lang="en-US" sz="2400" dirty="0"/>
              <a:t>X3</a:t>
            </a:r>
            <a:endParaRPr lang="en-IN" sz="2400" dirty="0"/>
          </a:p>
        </p:txBody>
      </p:sp>
      <p:sp>
        <p:nvSpPr>
          <p:cNvPr id="29" name="Rectangle: Rounded Corners 28">
            <a:extLst>
              <a:ext uri="{FF2B5EF4-FFF2-40B4-BE49-F238E27FC236}">
                <a16:creationId xmlns:a16="http://schemas.microsoft.com/office/drawing/2014/main" id="{77D8841D-B2D2-3804-8DE4-1F373669BAEF}"/>
              </a:ext>
            </a:extLst>
          </p:cNvPr>
          <p:cNvSpPr/>
          <p:nvPr/>
        </p:nvSpPr>
        <p:spPr>
          <a:xfrm rot="16200000">
            <a:off x="4778707" y="2565517"/>
            <a:ext cx="4902200"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SOFTMAX</a:t>
            </a:r>
            <a:endParaRPr lang="en-IN" dirty="0"/>
          </a:p>
        </p:txBody>
      </p:sp>
      <p:cxnSp>
        <p:nvCxnSpPr>
          <p:cNvPr id="31" name="Straight Arrow Connector 30">
            <a:extLst>
              <a:ext uri="{FF2B5EF4-FFF2-40B4-BE49-F238E27FC236}">
                <a16:creationId xmlns:a16="http://schemas.microsoft.com/office/drawing/2014/main" id="{873BFEDB-ACAC-4C25-30E9-93C4A15755B4}"/>
              </a:ext>
            </a:extLst>
          </p:cNvPr>
          <p:cNvCxnSpPr/>
          <p:nvPr/>
        </p:nvCxnSpPr>
        <p:spPr>
          <a:xfrm>
            <a:off x="6489700" y="1263918"/>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588848F-6B30-0F60-AC8F-B5EC85A0C2D2}"/>
              </a:ext>
            </a:extLst>
          </p:cNvPr>
          <p:cNvCxnSpPr/>
          <p:nvPr/>
        </p:nvCxnSpPr>
        <p:spPr>
          <a:xfrm>
            <a:off x="6477000" y="2796349"/>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496110-62BD-F783-CFA2-D273657E8CCE}"/>
              </a:ext>
            </a:extLst>
          </p:cNvPr>
          <p:cNvCxnSpPr/>
          <p:nvPr/>
        </p:nvCxnSpPr>
        <p:spPr>
          <a:xfrm>
            <a:off x="6414515" y="418438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DFBF3E-A060-691B-87F0-EFB9F6CBFC6F}"/>
              </a:ext>
            </a:extLst>
          </p:cNvPr>
          <p:cNvSpPr txBox="1"/>
          <p:nvPr/>
        </p:nvSpPr>
        <p:spPr>
          <a:xfrm>
            <a:off x="8009642" y="1033086"/>
            <a:ext cx="510076" cy="461665"/>
          </a:xfrm>
          <a:prstGeom prst="rect">
            <a:avLst/>
          </a:prstGeom>
          <a:noFill/>
        </p:spPr>
        <p:txBody>
          <a:bodyPr wrap="none" rtlCol="0">
            <a:spAutoFit/>
          </a:bodyPr>
          <a:lstStyle/>
          <a:p>
            <a:r>
              <a:rPr lang="en-US" sz="2400" dirty="0"/>
              <a:t>x1</a:t>
            </a:r>
            <a:endParaRPr lang="en-IN" sz="2400" dirty="0"/>
          </a:p>
        </p:txBody>
      </p:sp>
      <p:sp>
        <p:nvSpPr>
          <p:cNvPr id="35" name="TextBox 34">
            <a:extLst>
              <a:ext uri="{FF2B5EF4-FFF2-40B4-BE49-F238E27FC236}">
                <a16:creationId xmlns:a16="http://schemas.microsoft.com/office/drawing/2014/main" id="{3BF8F768-2E4A-C650-EE6D-B2803FA968CC}"/>
              </a:ext>
            </a:extLst>
          </p:cNvPr>
          <p:cNvSpPr txBox="1"/>
          <p:nvPr/>
        </p:nvSpPr>
        <p:spPr>
          <a:xfrm>
            <a:off x="8009642" y="2565518"/>
            <a:ext cx="510076" cy="461665"/>
          </a:xfrm>
          <a:prstGeom prst="rect">
            <a:avLst/>
          </a:prstGeom>
          <a:noFill/>
        </p:spPr>
        <p:txBody>
          <a:bodyPr wrap="none" rtlCol="0">
            <a:spAutoFit/>
          </a:bodyPr>
          <a:lstStyle/>
          <a:p>
            <a:r>
              <a:rPr lang="en-US" sz="2400" dirty="0"/>
              <a:t>x2</a:t>
            </a:r>
            <a:endParaRPr lang="en-IN" sz="2400" dirty="0"/>
          </a:p>
        </p:txBody>
      </p:sp>
      <p:sp>
        <p:nvSpPr>
          <p:cNvPr id="36" name="TextBox 35">
            <a:extLst>
              <a:ext uri="{FF2B5EF4-FFF2-40B4-BE49-F238E27FC236}">
                <a16:creationId xmlns:a16="http://schemas.microsoft.com/office/drawing/2014/main" id="{59CB45C9-1AB5-639A-DB49-85520499D3B6}"/>
              </a:ext>
            </a:extLst>
          </p:cNvPr>
          <p:cNvSpPr txBox="1"/>
          <p:nvPr/>
        </p:nvSpPr>
        <p:spPr>
          <a:xfrm>
            <a:off x="8009642" y="3953548"/>
            <a:ext cx="510076" cy="461665"/>
          </a:xfrm>
          <a:prstGeom prst="rect">
            <a:avLst/>
          </a:prstGeom>
          <a:noFill/>
        </p:spPr>
        <p:txBody>
          <a:bodyPr wrap="none" rtlCol="0">
            <a:spAutoFit/>
          </a:bodyPr>
          <a:lstStyle/>
          <a:p>
            <a:r>
              <a:rPr lang="en-US" sz="2400" dirty="0"/>
              <a:t>x3</a:t>
            </a:r>
            <a:endParaRPr lang="en-IN" sz="2400" dirty="0"/>
          </a:p>
        </p:txBody>
      </p:sp>
      <p:cxnSp>
        <p:nvCxnSpPr>
          <p:cNvPr id="37" name="Straight Arrow Connector 36">
            <a:extLst>
              <a:ext uri="{FF2B5EF4-FFF2-40B4-BE49-F238E27FC236}">
                <a16:creationId xmlns:a16="http://schemas.microsoft.com/office/drawing/2014/main" id="{0ADC0C3C-5D64-7C44-6599-DC5E215A00AD}"/>
              </a:ext>
            </a:extLst>
          </p:cNvPr>
          <p:cNvCxnSpPr/>
          <p:nvPr/>
        </p:nvCxnSpPr>
        <p:spPr>
          <a:xfrm>
            <a:off x="7535825" y="1263918"/>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75BB63-3323-D318-2709-095A9C0070E0}"/>
              </a:ext>
            </a:extLst>
          </p:cNvPr>
          <p:cNvCxnSpPr/>
          <p:nvPr/>
        </p:nvCxnSpPr>
        <p:spPr>
          <a:xfrm>
            <a:off x="7523125" y="2796349"/>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987F2DF-D696-D070-B156-29D4E9B7D64A}"/>
              </a:ext>
            </a:extLst>
          </p:cNvPr>
          <p:cNvCxnSpPr/>
          <p:nvPr/>
        </p:nvCxnSpPr>
        <p:spPr>
          <a:xfrm>
            <a:off x="7460640" y="4184380"/>
            <a:ext cx="35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lowchart: Connector 1">
            <a:extLst>
              <a:ext uri="{FF2B5EF4-FFF2-40B4-BE49-F238E27FC236}">
                <a16:creationId xmlns:a16="http://schemas.microsoft.com/office/drawing/2014/main" id="{6EC004BC-B376-3DF4-3CCB-805A72BF2914}"/>
              </a:ext>
            </a:extLst>
          </p:cNvPr>
          <p:cNvSpPr/>
          <p:nvPr/>
        </p:nvSpPr>
        <p:spPr>
          <a:xfrm>
            <a:off x="2095500" y="5247450"/>
            <a:ext cx="2114549" cy="1218661"/>
          </a:xfrm>
          <a:prstGeom prst="flowChartConnector">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7AF72BD0-A7FC-AAA6-8BA3-32469DA28190}"/>
              </a:ext>
            </a:extLst>
          </p:cNvPr>
          <p:cNvSpPr txBox="1"/>
          <p:nvPr/>
        </p:nvSpPr>
        <p:spPr>
          <a:xfrm>
            <a:off x="4387847" y="5595170"/>
            <a:ext cx="1164101" cy="523220"/>
          </a:xfrm>
          <a:prstGeom prst="rect">
            <a:avLst/>
          </a:prstGeom>
          <a:noFill/>
        </p:spPr>
        <p:txBody>
          <a:bodyPr wrap="none" rtlCol="0">
            <a:spAutoFit/>
          </a:bodyPr>
          <a:lstStyle/>
          <a:p>
            <a:r>
              <a:rPr lang="en-US" sz="2800" dirty="0"/>
              <a:t>Query</a:t>
            </a:r>
            <a:endParaRPr lang="en-IN" sz="2800" dirty="0"/>
          </a:p>
        </p:txBody>
      </p:sp>
      <p:sp>
        <p:nvSpPr>
          <p:cNvPr id="22" name="Flowchart: Connector 21">
            <a:extLst>
              <a:ext uri="{FF2B5EF4-FFF2-40B4-BE49-F238E27FC236}">
                <a16:creationId xmlns:a16="http://schemas.microsoft.com/office/drawing/2014/main" id="{CE558F8B-80AE-3D0F-BF0B-329F60074DBC}"/>
              </a:ext>
            </a:extLst>
          </p:cNvPr>
          <p:cNvSpPr/>
          <p:nvPr/>
        </p:nvSpPr>
        <p:spPr>
          <a:xfrm rot="5400000">
            <a:off x="3147795" y="897530"/>
            <a:ext cx="1832737" cy="563002"/>
          </a:xfrm>
          <a:prstGeom prst="flowChartConnector">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Flowchart: Connector 22">
            <a:extLst>
              <a:ext uri="{FF2B5EF4-FFF2-40B4-BE49-F238E27FC236}">
                <a16:creationId xmlns:a16="http://schemas.microsoft.com/office/drawing/2014/main" id="{80905008-5471-CB80-7552-EAFBDEE31102}"/>
              </a:ext>
            </a:extLst>
          </p:cNvPr>
          <p:cNvSpPr/>
          <p:nvPr/>
        </p:nvSpPr>
        <p:spPr>
          <a:xfrm rot="5400000">
            <a:off x="3158735" y="2447031"/>
            <a:ext cx="1832737" cy="563002"/>
          </a:xfrm>
          <a:prstGeom prst="flowChartConnector">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Flowchart: Connector 23">
            <a:extLst>
              <a:ext uri="{FF2B5EF4-FFF2-40B4-BE49-F238E27FC236}">
                <a16:creationId xmlns:a16="http://schemas.microsoft.com/office/drawing/2014/main" id="{C53F5196-13C4-FD50-4705-7357AA2EFCB7}"/>
              </a:ext>
            </a:extLst>
          </p:cNvPr>
          <p:cNvSpPr/>
          <p:nvPr/>
        </p:nvSpPr>
        <p:spPr>
          <a:xfrm rot="5400000">
            <a:off x="3169675" y="3996532"/>
            <a:ext cx="1832737" cy="563002"/>
          </a:xfrm>
          <a:prstGeom prst="flowChartConnector">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TextBox 27">
            <a:extLst>
              <a:ext uri="{FF2B5EF4-FFF2-40B4-BE49-F238E27FC236}">
                <a16:creationId xmlns:a16="http://schemas.microsoft.com/office/drawing/2014/main" id="{F45E66BF-E039-486D-F78C-F9D774DCF92A}"/>
              </a:ext>
            </a:extLst>
          </p:cNvPr>
          <p:cNvSpPr txBox="1"/>
          <p:nvPr/>
        </p:nvSpPr>
        <p:spPr>
          <a:xfrm>
            <a:off x="4387847" y="259650"/>
            <a:ext cx="982961" cy="523220"/>
          </a:xfrm>
          <a:prstGeom prst="rect">
            <a:avLst/>
          </a:prstGeom>
          <a:noFill/>
        </p:spPr>
        <p:txBody>
          <a:bodyPr wrap="none" rtlCol="0">
            <a:spAutoFit/>
          </a:bodyPr>
          <a:lstStyle/>
          <a:p>
            <a:r>
              <a:rPr lang="en-US" sz="2800" dirty="0"/>
              <a:t>Keys</a:t>
            </a:r>
            <a:endParaRPr lang="en-IN" sz="2800" dirty="0"/>
          </a:p>
        </p:txBody>
      </p:sp>
    </p:spTree>
    <p:extLst>
      <p:ext uri="{BB962C8B-B14F-4D97-AF65-F5344CB8AC3E}">
        <p14:creationId xmlns:p14="http://schemas.microsoft.com/office/powerpoint/2010/main" val="1078053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90BB8D-C003-EF27-F405-76DCEE6F8D61}"/>
              </a:ext>
            </a:extLst>
          </p:cNvPr>
          <p:cNvSpPr>
            <a:spLocks noGrp="1"/>
          </p:cNvSpPr>
          <p:nvPr>
            <p:ph type="body" idx="1"/>
          </p:nvPr>
        </p:nvSpPr>
        <p:spPr>
          <a:xfrm>
            <a:off x="838200" y="368300"/>
            <a:ext cx="10515600" cy="5808663"/>
          </a:xfrm>
        </p:spPr>
        <p:txBody>
          <a:bodyPr>
            <a:normAutofit/>
          </a:bodyPr>
          <a:lstStyle/>
          <a:p>
            <a:pPr marL="114300" indent="0">
              <a:buNone/>
            </a:pPr>
            <a:r>
              <a:rPr lang="en-US" sz="2400" dirty="0">
                <a:latin typeface="Calibri" panose="020F0502020204030204" pitchFamily="34" charset="0"/>
              </a:rPr>
              <a:t>Let w</a:t>
            </a:r>
            <a:r>
              <a:rPr lang="en-US" sz="2400" baseline="-25000" dirty="0">
                <a:latin typeface="Calibri" panose="020F0502020204030204" pitchFamily="34" charset="0"/>
              </a:rPr>
              <a:t>1:n </a:t>
            </a:r>
            <a:r>
              <a:rPr lang="en-US" sz="2400" baseline="0" dirty="0">
                <a:latin typeface="Calibri" panose="020F0502020204030204" pitchFamily="34" charset="0"/>
              </a:rPr>
              <a:t>be a sequence of words in vocab V. </a:t>
            </a:r>
          </a:p>
          <a:p>
            <a:pPr marL="114300" indent="0">
              <a:buNone/>
            </a:pPr>
            <a:r>
              <a:rPr lang="en-US" sz="2400" baseline="0" dirty="0">
                <a:latin typeface="Calibri" panose="020F0502020204030204" pitchFamily="34" charset="0"/>
              </a:rPr>
              <a:t>V : The pizza came out of the oven and it tasted good.</a:t>
            </a:r>
            <a:br>
              <a:rPr lang="en-US" sz="2400" baseline="0" dirty="0">
                <a:latin typeface="Calibri" panose="020F0502020204030204" pitchFamily="34" charset="0"/>
              </a:rPr>
            </a:br>
            <a:endParaRPr lang="en-US" sz="2400" baseline="0" dirty="0">
              <a:latin typeface="Calibri" panose="020F0502020204030204" pitchFamily="34" charset="0"/>
            </a:endParaRPr>
          </a:p>
          <a:p>
            <a:pPr marL="114300" indent="0">
              <a:buNone/>
            </a:pPr>
            <a:r>
              <a:rPr lang="en-US" sz="2400" baseline="0" dirty="0">
                <a:latin typeface="Calibri" panose="020F0502020204030204" pitchFamily="34" charset="0"/>
              </a:rPr>
              <a:t>For each </a:t>
            </a:r>
            <a:r>
              <a:rPr lang="en-US" sz="2400" i="1" baseline="0" dirty="0" err="1">
                <a:latin typeface="Calibri" panose="020F0502020204030204" pitchFamily="34" charset="0"/>
              </a:rPr>
              <a:t>w</a:t>
            </a:r>
            <a:r>
              <a:rPr lang="en-US" sz="2400" i="1" baseline="-25000" dirty="0" err="1">
                <a:latin typeface="Calibri" panose="020F0502020204030204" pitchFamily="34" charset="0"/>
              </a:rPr>
              <a:t>i</a:t>
            </a:r>
            <a:r>
              <a:rPr lang="en-US" sz="2400" baseline="0" dirty="0">
                <a:latin typeface="Calibri" panose="020F0502020204030204" pitchFamily="34" charset="0"/>
              </a:rPr>
              <a:t>, let </a:t>
            </a:r>
            <a:r>
              <a:rPr lang="en-US" sz="2400" i="1" baseline="0" dirty="0">
                <a:latin typeface="Calibri" panose="020F0502020204030204" pitchFamily="34" charset="0"/>
              </a:rPr>
              <a:t>x</a:t>
            </a:r>
            <a:r>
              <a:rPr lang="en-US" sz="2400" i="1" baseline="-25000" dirty="0">
                <a:latin typeface="Calibri" panose="020F0502020204030204" pitchFamily="34" charset="0"/>
              </a:rPr>
              <a:t>i</a:t>
            </a:r>
            <a:r>
              <a:rPr lang="en-US" sz="2400" i="1" baseline="0" dirty="0">
                <a:latin typeface="Calibri" panose="020F0502020204030204" pitchFamily="34" charset="0"/>
              </a:rPr>
              <a:t> = </a:t>
            </a:r>
            <a:r>
              <a:rPr lang="en-US" sz="2400" i="1" baseline="0" dirty="0" err="1">
                <a:latin typeface="Calibri" panose="020F0502020204030204" pitchFamily="34" charset="0"/>
              </a:rPr>
              <a:t>Ew</a:t>
            </a:r>
            <a:r>
              <a:rPr lang="en-US" sz="2400" i="1" baseline="-25000" dirty="0" err="1">
                <a:latin typeface="Calibri" panose="020F0502020204030204" pitchFamily="34" charset="0"/>
              </a:rPr>
              <a:t>i</a:t>
            </a:r>
            <a:r>
              <a:rPr lang="en-US" sz="2400" baseline="0" dirty="0">
                <a:latin typeface="Calibri" panose="020F0502020204030204" pitchFamily="34" charset="0"/>
              </a:rPr>
              <a:t>, where </a:t>
            </a:r>
            <a:r>
              <a:rPr lang="en-US" sz="2400" i="1" baseline="0" dirty="0">
                <a:latin typeface="Calibri" panose="020F0502020204030204" pitchFamily="34" charset="0"/>
              </a:rPr>
              <a:t>E</a:t>
            </a:r>
            <a:r>
              <a:rPr lang="en-US" sz="2400" baseline="0" dirty="0">
                <a:latin typeface="Calibri" panose="020F0502020204030204" pitchFamily="34" charset="0"/>
              </a:rPr>
              <a:t> has dimensions d x |V|. d is the model dimension.</a:t>
            </a:r>
          </a:p>
          <a:p>
            <a:pPr marL="114300" indent="0">
              <a:buNone/>
            </a:pPr>
            <a:r>
              <a:rPr lang="en-US" sz="2400" baseline="0" dirty="0">
                <a:latin typeface="Calibri" panose="020F0502020204030204" pitchFamily="34" charset="0"/>
              </a:rPr>
              <a:t>1. Transform each word embedding with weight matrices Q, K, V with dim d x d</a:t>
            </a:r>
          </a:p>
          <a:p>
            <a:pPr marL="114300" indent="0" algn="ctr">
              <a:buNone/>
            </a:pPr>
            <a:r>
              <a:rPr lang="en-IN" sz="2400" baseline="0" dirty="0">
                <a:latin typeface="Calibri" panose="020F0502020204030204" pitchFamily="34" charset="0"/>
              </a:rPr>
              <a:t>q</a:t>
            </a:r>
            <a:r>
              <a:rPr lang="en-IN" sz="2400" baseline="-25000" dirty="0">
                <a:latin typeface="Calibri" panose="020F0502020204030204" pitchFamily="34" charset="0"/>
              </a:rPr>
              <a:t>i</a:t>
            </a:r>
            <a:r>
              <a:rPr lang="en-IN" sz="2400" baseline="0" dirty="0">
                <a:latin typeface="Calibri" panose="020F0502020204030204" pitchFamily="34" charset="0"/>
              </a:rPr>
              <a:t>  = Q x</a:t>
            </a:r>
            <a:r>
              <a:rPr lang="en-IN" sz="2400" baseline="-25000" dirty="0">
                <a:latin typeface="Calibri" panose="020F0502020204030204" pitchFamily="34" charset="0"/>
              </a:rPr>
              <a:t>i</a:t>
            </a:r>
            <a:r>
              <a:rPr lang="en-IN" sz="2400" baseline="0" dirty="0">
                <a:latin typeface="Calibri" panose="020F0502020204030204" pitchFamily="34" charset="0"/>
              </a:rPr>
              <a:t> 	k</a:t>
            </a:r>
            <a:r>
              <a:rPr lang="en-IN" sz="2400" baseline="-25000" dirty="0">
                <a:latin typeface="Calibri" panose="020F0502020204030204" pitchFamily="34" charset="0"/>
              </a:rPr>
              <a:t>i</a:t>
            </a:r>
            <a:r>
              <a:rPr lang="en-IN" sz="2400" baseline="0" dirty="0">
                <a:latin typeface="Calibri" panose="020F0502020204030204" pitchFamily="34" charset="0"/>
              </a:rPr>
              <a:t> = K x</a:t>
            </a:r>
            <a:r>
              <a:rPr lang="en-IN" sz="2400" baseline="-25000" dirty="0">
                <a:latin typeface="Calibri" panose="020F0502020204030204" pitchFamily="34" charset="0"/>
              </a:rPr>
              <a:t>i</a:t>
            </a:r>
            <a:r>
              <a:rPr lang="en-IN" sz="2400" baseline="0" dirty="0">
                <a:latin typeface="Calibri" panose="020F0502020204030204" pitchFamily="34" charset="0"/>
              </a:rPr>
              <a:t>		v</a:t>
            </a:r>
            <a:r>
              <a:rPr lang="en-IN" sz="2400" baseline="-25000" dirty="0">
                <a:latin typeface="Calibri" panose="020F0502020204030204" pitchFamily="34" charset="0"/>
              </a:rPr>
              <a:t>i</a:t>
            </a:r>
            <a:r>
              <a:rPr lang="en-IN" sz="2400" baseline="0" dirty="0">
                <a:latin typeface="Calibri" panose="020F0502020204030204" pitchFamily="34" charset="0"/>
              </a:rPr>
              <a:t> = V x</a:t>
            </a:r>
            <a:r>
              <a:rPr lang="en-IN" sz="2400" baseline="-25000" dirty="0">
                <a:latin typeface="Calibri" panose="020F0502020204030204" pitchFamily="34" charset="0"/>
              </a:rPr>
              <a:t>i</a:t>
            </a:r>
            <a:r>
              <a:rPr lang="en-IN" sz="2400" baseline="0" dirty="0">
                <a:latin typeface="Calibri" panose="020F0502020204030204" pitchFamily="34" charset="0"/>
              </a:rPr>
              <a:t> </a:t>
            </a:r>
          </a:p>
          <a:p>
            <a:pPr marL="114300" indent="0">
              <a:buNone/>
            </a:pPr>
            <a:r>
              <a:rPr lang="en-US" sz="2400" baseline="0" dirty="0">
                <a:latin typeface="Calibri" panose="020F0502020204030204" pitchFamily="34" charset="0"/>
              </a:rPr>
              <a:t>2. Compute pairwise similarities between keys and queries, normalize with </a:t>
            </a:r>
            <a:r>
              <a:rPr lang="en-US" sz="2400" baseline="0" dirty="0" err="1">
                <a:latin typeface="Calibri" panose="020F0502020204030204" pitchFamily="34" charset="0"/>
              </a:rPr>
              <a:t>softmax</a:t>
            </a:r>
            <a:r>
              <a:rPr lang="en-US" sz="2400" baseline="0" dirty="0">
                <a:latin typeface="Calibri" panose="020F0502020204030204" pitchFamily="34" charset="0"/>
              </a:rPr>
              <a:t>:</a:t>
            </a:r>
          </a:p>
          <a:p>
            <a:pPr marL="114300" indent="0" algn="ctr">
              <a:buNone/>
            </a:pPr>
            <a:r>
              <a:rPr lang="en-IN" sz="2400" baseline="0" dirty="0" err="1">
                <a:latin typeface="Calibri" panose="020F0502020204030204" pitchFamily="34" charset="0"/>
              </a:rPr>
              <a:t>e</a:t>
            </a:r>
            <a:r>
              <a:rPr lang="en-IN" sz="2400" baseline="-25000" dirty="0" err="1">
                <a:latin typeface="Calibri" panose="020F0502020204030204" pitchFamily="34" charset="0"/>
              </a:rPr>
              <a:t>ij</a:t>
            </a:r>
            <a:r>
              <a:rPr lang="en-IN" sz="2400" baseline="0" dirty="0">
                <a:latin typeface="Calibri" panose="020F0502020204030204" pitchFamily="34" charset="0"/>
              </a:rPr>
              <a:t> = </a:t>
            </a:r>
            <a:r>
              <a:rPr lang="en-IN" sz="2400" baseline="0" dirty="0" err="1">
                <a:latin typeface="Calibri" panose="020F0502020204030204" pitchFamily="34" charset="0"/>
              </a:rPr>
              <a:t>q</a:t>
            </a:r>
            <a:r>
              <a:rPr lang="en-IN" sz="2400" baseline="-25000" dirty="0" err="1">
                <a:latin typeface="Calibri" panose="020F0502020204030204" pitchFamily="34" charset="0"/>
              </a:rPr>
              <a:t>i</a:t>
            </a:r>
            <a:r>
              <a:rPr lang="en-IN" sz="2400" baseline="30000" dirty="0" err="1">
                <a:latin typeface="Calibri" panose="020F0502020204030204" pitchFamily="34" charset="0"/>
              </a:rPr>
              <a:t>T</a:t>
            </a:r>
            <a:r>
              <a:rPr lang="en-IN" sz="2400" baseline="30000" dirty="0">
                <a:latin typeface="Calibri" panose="020F0502020204030204" pitchFamily="34" charset="0"/>
              </a:rPr>
              <a:t> </a:t>
            </a:r>
            <a:r>
              <a:rPr lang="en-IN" sz="2400" baseline="0" dirty="0" err="1">
                <a:latin typeface="Calibri" panose="020F0502020204030204" pitchFamily="34" charset="0"/>
              </a:rPr>
              <a:t>k</a:t>
            </a:r>
            <a:r>
              <a:rPr lang="en-IN" sz="2400" baseline="-25000" dirty="0" err="1">
                <a:latin typeface="Calibri" panose="020F0502020204030204" pitchFamily="34" charset="0"/>
              </a:rPr>
              <a:t>j</a:t>
            </a:r>
            <a:r>
              <a:rPr lang="en-IN" sz="2400" baseline="0" dirty="0">
                <a:latin typeface="Calibri" panose="020F0502020204030204" pitchFamily="34" charset="0"/>
              </a:rPr>
              <a:t> 	</a:t>
            </a:r>
            <a:r>
              <a:rPr lang="el-GR" sz="2400" baseline="0" dirty="0">
                <a:latin typeface="Calibri" panose="020F0502020204030204" pitchFamily="34" charset="0"/>
              </a:rPr>
              <a:t>α</a:t>
            </a:r>
            <a:r>
              <a:rPr lang="en-US" sz="2400" baseline="-25000" dirty="0" err="1">
                <a:latin typeface="Calibri" panose="020F0502020204030204" pitchFamily="34" charset="0"/>
              </a:rPr>
              <a:t>ij</a:t>
            </a:r>
            <a:r>
              <a:rPr lang="en-US" sz="2400" baseline="0" dirty="0">
                <a:latin typeface="Calibri" panose="020F0502020204030204" pitchFamily="34" charset="0"/>
              </a:rPr>
              <a:t> = exp(</a:t>
            </a:r>
            <a:r>
              <a:rPr lang="en-US" sz="2400" baseline="0" dirty="0" err="1">
                <a:latin typeface="Calibri" panose="020F0502020204030204" pitchFamily="34" charset="0"/>
              </a:rPr>
              <a:t>e</a:t>
            </a:r>
            <a:r>
              <a:rPr lang="en-US" sz="2400" baseline="-25000" dirty="0" err="1">
                <a:latin typeface="Calibri" panose="020F0502020204030204" pitchFamily="34" charset="0"/>
              </a:rPr>
              <a:t>ij</a:t>
            </a:r>
            <a:r>
              <a:rPr lang="en-US" sz="2400" baseline="0" dirty="0">
                <a:latin typeface="Calibri" panose="020F0502020204030204" pitchFamily="34" charset="0"/>
              </a:rPr>
              <a:t>) / </a:t>
            </a:r>
            <a:r>
              <a:rPr lang="en-US" sz="2400" baseline="0" dirty="0">
                <a:latin typeface="Cambria Math" panose="02040503050406030204" pitchFamily="18" charset="0"/>
              </a:rPr>
              <a:t>∑</a:t>
            </a:r>
            <a:r>
              <a:rPr lang="en-US" sz="2400" baseline="0" dirty="0">
                <a:latin typeface="Calibri" panose="020F0502020204030204" pitchFamily="34" charset="0"/>
              </a:rPr>
              <a:t>exp(</a:t>
            </a:r>
            <a:r>
              <a:rPr lang="en-US" sz="2400" baseline="0" dirty="0" err="1">
                <a:latin typeface="Calibri" panose="020F0502020204030204" pitchFamily="34" charset="0"/>
              </a:rPr>
              <a:t>e</a:t>
            </a:r>
            <a:r>
              <a:rPr lang="en-US" sz="2400" baseline="-25000" dirty="0" err="1">
                <a:latin typeface="Calibri" panose="020F0502020204030204" pitchFamily="34" charset="0"/>
              </a:rPr>
              <a:t>ij</a:t>
            </a:r>
            <a:r>
              <a:rPr lang="en-US" sz="2400" baseline="0" dirty="0">
                <a:latin typeface="Calibri" panose="020F0502020204030204" pitchFamily="34" charset="0"/>
              </a:rPr>
              <a:t>)</a:t>
            </a:r>
          </a:p>
          <a:p>
            <a:pPr marL="114300" indent="0">
              <a:buNone/>
            </a:pPr>
            <a:r>
              <a:rPr lang="en-US" sz="2400" baseline="0" dirty="0">
                <a:latin typeface="Calibri" panose="020F0502020204030204" pitchFamily="34" charset="0"/>
              </a:rPr>
              <a:t>3. Compute output for each word as weighted sum of values</a:t>
            </a:r>
          </a:p>
          <a:p>
            <a:pPr marL="114300" indent="0" algn="ctr">
              <a:buNone/>
            </a:pPr>
            <a:r>
              <a:rPr lang="en-US" sz="2400" baseline="0" dirty="0">
                <a:latin typeface="Calibri" panose="020F0502020204030204" pitchFamily="34" charset="0"/>
              </a:rPr>
              <a:t>o</a:t>
            </a:r>
            <a:r>
              <a:rPr lang="en-US" sz="2400" baseline="-25000" dirty="0">
                <a:latin typeface="Calibri" panose="020F0502020204030204" pitchFamily="34" charset="0"/>
              </a:rPr>
              <a:t>i</a:t>
            </a:r>
            <a:r>
              <a:rPr lang="en-US" sz="2400" baseline="0" dirty="0">
                <a:latin typeface="Calibri" panose="020F0502020204030204" pitchFamily="34" charset="0"/>
              </a:rPr>
              <a:t> = </a:t>
            </a:r>
            <a:r>
              <a:rPr lang="en-US" sz="2400" baseline="0" dirty="0">
                <a:latin typeface="Cambria Math" panose="02040503050406030204" pitchFamily="18" charset="0"/>
              </a:rPr>
              <a:t>∑</a:t>
            </a:r>
            <a:r>
              <a:rPr lang="el-GR" sz="2400" baseline="0" dirty="0">
                <a:latin typeface="Calibri" panose="020F0502020204030204" pitchFamily="34" charset="0"/>
              </a:rPr>
              <a:t>α</a:t>
            </a:r>
            <a:r>
              <a:rPr lang="en-US" sz="2400" baseline="-25000" dirty="0" err="1">
                <a:latin typeface="Calibri" panose="020F0502020204030204" pitchFamily="34" charset="0"/>
              </a:rPr>
              <a:t>ij</a:t>
            </a:r>
            <a:r>
              <a:rPr lang="en-US" sz="2400" baseline="0" dirty="0">
                <a:latin typeface="Calibri" panose="020F0502020204030204" pitchFamily="34" charset="0"/>
              </a:rPr>
              <a:t> </a:t>
            </a:r>
            <a:r>
              <a:rPr lang="en-US" sz="2400" baseline="0" dirty="0" err="1">
                <a:latin typeface="Calibri" panose="020F0502020204030204" pitchFamily="34" charset="0"/>
              </a:rPr>
              <a:t>v</a:t>
            </a:r>
            <a:r>
              <a:rPr lang="en-US" sz="2400" baseline="-25000" dirty="0" err="1">
                <a:latin typeface="Calibri" panose="020F0502020204030204" pitchFamily="34" charset="0"/>
              </a:rPr>
              <a:t>j</a:t>
            </a:r>
            <a:endParaRPr lang="en" sz="2400" baseline="0" dirty="0">
              <a:latin typeface="Calibri" panose="020F0502020204030204" pitchFamily="34" charset="0"/>
            </a:endParaRPr>
          </a:p>
          <a:p>
            <a:pPr marL="114300" indent="0">
              <a:buNone/>
            </a:pPr>
            <a:endParaRPr lang="en-IN" sz="3600" dirty="0"/>
          </a:p>
        </p:txBody>
      </p:sp>
    </p:spTree>
    <p:extLst>
      <p:ext uri="{BB962C8B-B14F-4D97-AF65-F5344CB8AC3E}">
        <p14:creationId xmlns:p14="http://schemas.microsoft.com/office/powerpoint/2010/main" val="176306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E46B4D-59E7-6011-115A-EC82FBCE8D35}"/>
              </a:ext>
            </a:extLst>
          </p:cNvPr>
          <p:cNvSpPr>
            <a:spLocks noGrp="1"/>
          </p:cNvSpPr>
          <p:nvPr>
            <p:ph type="body" idx="1"/>
          </p:nvPr>
        </p:nvSpPr>
        <p:spPr/>
        <p:txBody>
          <a:bodyPr/>
          <a:lstStyle/>
          <a:p>
            <a:endParaRPr lang="en-US" dirty="0"/>
          </a:p>
          <a:p>
            <a:endParaRPr lang="en-IN" dirty="0"/>
          </a:p>
          <a:p>
            <a:r>
              <a:rPr lang="en-IN" dirty="0"/>
              <a:t>While Q and K matrices compute the similarity by providing a transformation to the matrices in which the vectors have the maximum separation. It knows features of the words. </a:t>
            </a:r>
          </a:p>
          <a:p>
            <a:r>
              <a:rPr lang="en-IN" dirty="0"/>
              <a:t>The V matrix adds the context back to the vectors. It provides the best embedding for finding the next word. It knows when two words could appear in the same context.</a:t>
            </a:r>
          </a:p>
        </p:txBody>
      </p:sp>
      <p:pic>
        <p:nvPicPr>
          <p:cNvPr id="5" name="Picture 4">
            <a:extLst>
              <a:ext uri="{FF2B5EF4-FFF2-40B4-BE49-F238E27FC236}">
                <a16:creationId xmlns:a16="http://schemas.microsoft.com/office/drawing/2014/main" id="{B24BDE87-B897-55C2-A413-123088D5607E}"/>
              </a:ext>
            </a:extLst>
          </p:cNvPr>
          <p:cNvPicPr>
            <a:picLocks noChangeAspect="1"/>
          </p:cNvPicPr>
          <p:nvPr/>
        </p:nvPicPr>
        <p:blipFill>
          <a:blip r:embed="rId2"/>
          <a:stretch>
            <a:fillRect/>
          </a:stretch>
        </p:blipFill>
        <p:spPr>
          <a:xfrm>
            <a:off x="1576978" y="4716724"/>
            <a:ext cx="8192456" cy="1382349"/>
          </a:xfrm>
          <a:prstGeom prst="rect">
            <a:avLst/>
          </a:prstGeom>
        </p:spPr>
      </p:pic>
    </p:spTree>
    <p:extLst>
      <p:ext uri="{BB962C8B-B14F-4D97-AF65-F5344CB8AC3E}">
        <p14:creationId xmlns:p14="http://schemas.microsoft.com/office/powerpoint/2010/main" val="3176306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362D33-6331-07A8-68A2-E8F3ACA979EF}"/>
              </a:ext>
            </a:extLst>
          </p:cNvPr>
          <p:cNvPicPr>
            <a:picLocks noChangeAspect="1"/>
          </p:cNvPicPr>
          <p:nvPr/>
        </p:nvPicPr>
        <p:blipFill>
          <a:blip r:embed="rId2"/>
          <a:stretch>
            <a:fillRect/>
          </a:stretch>
        </p:blipFill>
        <p:spPr>
          <a:xfrm>
            <a:off x="402457" y="928338"/>
            <a:ext cx="6449325" cy="5001323"/>
          </a:xfrm>
          <a:prstGeom prst="rect">
            <a:avLst/>
          </a:prstGeom>
        </p:spPr>
      </p:pic>
      <p:pic>
        <p:nvPicPr>
          <p:cNvPr id="7" name="Picture 6">
            <a:extLst>
              <a:ext uri="{FF2B5EF4-FFF2-40B4-BE49-F238E27FC236}">
                <a16:creationId xmlns:a16="http://schemas.microsoft.com/office/drawing/2014/main" id="{8462BBD4-D03A-77FE-7567-59C993DFD91D}"/>
              </a:ext>
            </a:extLst>
          </p:cNvPr>
          <p:cNvPicPr>
            <a:picLocks noChangeAspect="1"/>
          </p:cNvPicPr>
          <p:nvPr/>
        </p:nvPicPr>
        <p:blipFill rotWithShape="1">
          <a:blip r:embed="rId3"/>
          <a:srcRect l="-1" r="80544" b="12038"/>
          <a:stretch/>
        </p:blipFill>
        <p:spPr>
          <a:xfrm>
            <a:off x="8177350" y="552398"/>
            <a:ext cx="1920240" cy="2036225"/>
          </a:xfrm>
          <a:prstGeom prst="rect">
            <a:avLst/>
          </a:prstGeom>
        </p:spPr>
      </p:pic>
      <p:pic>
        <p:nvPicPr>
          <p:cNvPr id="8" name="Picture 7">
            <a:extLst>
              <a:ext uri="{FF2B5EF4-FFF2-40B4-BE49-F238E27FC236}">
                <a16:creationId xmlns:a16="http://schemas.microsoft.com/office/drawing/2014/main" id="{B9D5B430-6421-69BC-A4DD-9B95C264B031}"/>
              </a:ext>
            </a:extLst>
          </p:cNvPr>
          <p:cNvPicPr>
            <a:picLocks noChangeAspect="1"/>
          </p:cNvPicPr>
          <p:nvPr/>
        </p:nvPicPr>
        <p:blipFill rotWithShape="1">
          <a:blip r:embed="rId3"/>
          <a:srcRect l="38440" r="42103" b="13415"/>
          <a:stretch/>
        </p:blipFill>
        <p:spPr>
          <a:xfrm>
            <a:off x="8177349" y="2646020"/>
            <a:ext cx="1920240" cy="2004357"/>
          </a:xfrm>
          <a:prstGeom prst="rect">
            <a:avLst/>
          </a:prstGeom>
        </p:spPr>
      </p:pic>
      <p:pic>
        <p:nvPicPr>
          <p:cNvPr id="9" name="Picture 8">
            <a:extLst>
              <a:ext uri="{FF2B5EF4-FFF2-40B4-BE49-F238E27FC236}">
                <a16:creationId xmlns:a16="http://schemas.microsoft.com/office/drawing/2014/main" id="{F43E3362-4B25-1FED-8483-842A61B45792}"/>
              </a:ext>
            </a:extLst>
          </p:cNvPr>
          <p:cNvPicPr>
            <a:picLocks noChangeAspect="1"/>
          </p:cNvPicPr>
          <p:nvPr/>
        </p:nvPicPr>
        <p:blipFill rotWithShape="1">
          <a:blip r:embed="rId3"/>
          <a:srcRect l="78678" r="1865" b="13415"/>
          <a:stretch/>
        </p:blipFill>
        <p:spPr>
          <a:xfrm>
            <a:off x="8177349" y="4765170"/>
            <a:ext cx="1920240" cy="2004357"/>
          </a:xfrm>
          <a:prstGeom prst="rect">
            <a:avLst/>
          </a:prstGeom>
        </p:spPr>
      </p:pic>
      <p:sp>
        <p:nvSpPr>
          <p:cNvPr id="10" name="TextBox 9">
            <a:extLst>
              <a:ext uri="{FF2B5EF4-FFF2-40B4-BE49-F238E27FC236}">
                <a16:creationId xmlns:a16="http://schemas.microsoft.com/office/drawing/2014/main" id="{839C36BA-EB5C-B40A-66B1-9DB39E65A978}"/>
              </a:ext>
            </a:extLst>
          </p:cNvPr>
          <p:cNvSpPr txBox="1"/>
          <p:nvPr/>
        </p:nvSpPr>
        <p:spPr>
          <a:xfrm>
            <a:off x="431372" y="367732"/>
            <a:ext cx="6391493" cy="369332"/>
          </a:xfrm>
          <a:prstGeom prst="rect">
            <a:avLst/>
          </a:prstGeom>
          <a:noFill/>
        </p:spPr>
        <p:txBody>
          <a:bodyPr wrap="none" rtlCol="0">
            <a:spAutoFit/>
          </a:bodyPr>
          <a:lstStyle/>
          <a:p>
            <a:r>
              <a:rPr lang="en-US" sz="1800" dirty="0"/>
              <a:t>Permutation invariant. Hence, positional encoding is needed.</a:t>
            </a:r>
            <a:endParaRPr lang="en-IN" sz="1800" dirty="0"/>
          </a:p>
        </p:txBody>
      </p:sp>
    </p:spTree>
    <p:extLst>
      <p:ext uri="{BB962C8B-B14F-4D97-AF65-F5344CB8AC3E}">
        <p14:creationId xmlns:p14="http://schemas.microsoft.com/office/powerpoint/2010/main" val="1361876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320BF4-0798-E026-F646-6A0CDBC0F04C}"/>
              </a:ext>
            </a:extLst>
          </p:cNvPr>
          <p:cNvGrpSpPr/>
          <p:nvPr/>
        </p:nvGrpSpPr>
        <p:grpSpPr>
          <a:xfrm>
            <a:off x="251582" y="209932"/>
            <a:ext cx="3304418" cy="1923668"/>
            <a:chOff x="4016188" y="867849"/>
            <a:chExt cx="7135906" cy="5684362"/>
          </a:xfrm>
        </p:grpSpPr>
        <p:sp>
          <p:nvSpPr>
            <p:cNvPr id="5" name="Rectangle 4">
              <a:extLst>
                <a:ext uri="{FF2B5EF4-FFF2-40B4-BE49-F238E27FC236}">
                  <a16:creationId xmlns:a16="http://schemas.microsoft.com/office/drawing/2014/main" id="{E0400A68-1EF0-6E10-9AB2-CD18F8953D53}"/>
                </a:ext>
              </a:extLst>
            </p:cNvPr>
            <p:cNvSpPr/>
            <p:nvPr/>
          </p:nvSpPr>
          <p:spPr>
            <a:xfrm>
              <a:off x="4016188" y="5532526"/>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6" name="Rectangle 5">
              <a:extLst>
                <a:ext uri="{FF2B5EF4-FFF2-40B4-BE49-F238E27FC236}">
                  <a16:creationId xmlns:a16="http://schemas.microsoft.com/office/drawing/2014/main" id="{1DEFE681-6AB2-CB7A-1673-45D0F601060E}"/>
                </a:ext>
              </a:extLst>
            </p:cNvPr>
            <p:cNvSpPr/>
            <p:nvPr/>
          </p:nvSpPr>
          <p:spPr>
            <a:xfrm>
              <a:off x="4016188" y="4716738"/>
              <a:ext cx="1595717" cy="49305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Embedding</a:t>
              </a:r>
              <a:endParaRPr lang="en-IN" sz="700" dirty="0"/>
            </a:p>
          </p:txBody>
        </p:sp>
        <p:sp>
          <p:nvSpPr>
            <p:cNvPr id="7" name="Rectangle 6">
              <a:extLst>
                <a:ext uri="{FF2B5EF4-FFF2-40B4-BE49-F238E27FC236}">
                  <a16:creationId xmlns:a16="http://schemas.microsoft.com/office/drawing/2014/main" id="{509C491D-59BD-D52E-8817-4645CC475105}"/>
                </a:ext>
              </a:extLst>
            </p:cNvPr>
            <p:cNvSpPr/>
            <p:nvPr/>
          </p:nvSpPr>
          <p:spPr>
            <a:xfrm>
              <a:off x="4016188" y="3900950"/>
              <a:ext cx="1595717" cy="49305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Positional Encoding</a:t>
              </a:r>
              <a:endParaRPr lang="en-IN" sz="600" dirty="0"/>
            </a:p>
          </p:txBody>
        </p:sp>
        <p:grpSp>
          <p:nvGrpSpPr>
            <p:cNvPr id="8" name="Group 7">
              <a:extLst>
                <a:ext uri="{FF2B5EF4-FFF2-40B4-BE49-F238E27FC236}">
                  <a16:creationId xmlns:a16="http://schemas.microsoft.com/office/drawing/2014/main" id="{D9F1D468-ACA0-8B19-1A19-C291282F1CEF}"/>
                </a:ext>
              </a:extLst>
            </p:cNvPr>
            <p:cNvGrpSpPr/>
            <p:nvPr/>
          </p:nvGrpSpPr>
          <p:grpSpPr>
            <a:xfrm>
              <a:off x="6804209" y="3242478"/>
              <a:ext cx="1595717" cy="1810002"/>
              <a:chOff x="6033247" y="3281083"/>
              <a:chExt cx="1595717" cy="1066800"/>
            </a:xfrm>
          </p:grpSpPr>
          <p:sp>
            <p:nvSpPr>
              <p:cNvPr id="24" name="Rectangle 23">
                <a:extLst>
                  <a:ext uri="{FF2B5EF4-FFF2-40B4-BE49-F238E27FC236}">
                    <a16:creationId xmlns:a16="http://schemas.microsoft.com/office/drawing/2014/main" id="{3C01C256-BF42-2AD9-3D72-3952F4992D87}"/>
                  </a:ext>
                </a:extLst>
              </p:cNvPr>
              <p:cNvSpPr/>
              <p:nvPr/>
            </p:nvSpPr>
            <p:spPr>
              <a:xfrm>
                <a:off x="6033247" y="3281083"/>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25" name="Rectangle 24">
                <a:extLst>
                  <a:ext uri="{FF2B5EF4-FFF2-40B4-BE49-F238E27FC236}">
                    <a16:creationId xmlns:a16="http://schemas.microsoft.com/office/drawing/2014/main" id="{28696BE6-3318-612C-1591-28E0B06EF9BB}"/>
                  </a:ext>
                </a:extLst>
              </p:cNvPr>
              <p:cNvSpPr/>
              <p:nvPr/>
            </p:nvSpPr>
            <p:spPr>
              <a:xfrm>
                <a:off x="6176682" y="4030860"/>
                <a:ext cx="1317812" cy="20944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26" name="Rectangle 25">
                <a:extLst>
                  <a:ext uri="{FF2B5EF4-FFF2-40B4-BE49-F238E27FC236}">
                    <a16:creationId xmlns:a16="http://schemas.microsoft.com/office/drawing/2014/main" id="{F95DDFF4-DFB2-35DC-47D9-8659C0EF38C4}"/>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27" name="Rectangle 26">
                <a:extLst>
                  <a:ext uri="{FF2B5EF4-FFF2-40B4-BE49-F238E27FC236}">
                    <a16:creationId xmlns:a16="http://schemas.microsoft.com/office/drawing/2014/main" id="{F182EED4-801E-2BCF-A1B9-128081311E1A}"/>
                  </a:ext>
                </a:extLst>
              </p:cNvPr>
              <p:cNvSpPr/>
              <p:nvPr/>
            </p:nvSpPr>
            <p:spPr>
              <a:xfrm>
                <a:off x="6181164" y="3709760"/>
                <a:ext cx="1317812" cy="20944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Layer Norm</a:t>
                </a:r>
                <a:endParaRPr lang="en-IN" sz="600" dirty="0"/>
              </a:p>
            </p:txBody>
          </p:sp>
        </p:grpSp>
        <p:sp>
          <p:nvSpPr>
            <p:cNvPr id="9" name="Rectangle 8">
              <a:extLst>
                <a:ext uri="{FF2B5EF4-FFF2-40B4-BE49-F238E27FC236}">
                  <a16:creationId xmlns:a16="http://schemas.microsoft.com/office/drawing/2014/main" id="{56409058-E944-D2F8-A819-E946D40FEBC1}"/>
                </a:ext>
              </a:extLst>
            </p:cNvPr>
            <p:cNvSpPr/>
            <p:nvPr/>
          </p:nvSpPr>
          <p:spPr>
            <a:xfrm>
              <a:off x="9556377" y="1526318"/>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10" name="TextBox 9">
              <a:extLst>
                <a:ext uri="{FF2B5EF4-FFF2-40B4-BE49-F238E27FC236}">
                  <a16:creationId xmlns:a16="http://schemas.microsoft.com/office/drawing/2014/main" id="{7189B433-2611-183C-66D7-7ADEA7E0BCD0}"/>
                </a:ext>
              </a:extLst>
            </p:cNvPr>
            <p:cNvSpPr txBox="1"/>
            <p:nvPr/>
          </p:nvSpPr>
          <p:spPr>
            <a:xfrm>
              <a:off x="4625424" y="6348314"/>
              <a:ext cx="377244" cy="203897"/>
            </a:xfrm>
            <a:prstGeom prst="rect">
              <a:avLst/>
            </a:prstGeom>
            <a:noFill/>
          </p:spPr>
          <p:txBody>
            <a:bodyPr wrap="none" rtlCol="0">
              <a:spAutoFit/>
            </a:bodyPr>
            <a:lstStyle/>
            <a:p>
              <a:r>
                <a:rPr lang="en-US" sz="700" b="1" dirty="0"/>
                <a:t>Input</a:t>
              </a:r>
              <a:endParaRPr lang="en-IN" sz="700" b="1" dirty="0"/>
            </a:p>
          </p:txBody>
        </p:sp>
        <p:sp>
          <p:nvSpPr>
            <p:cNvPr id="11" name="TextBox 10">
              <a:extLst>
                <a:ext uri="{FF2B5EF4-FFF2-40B4-BE49-F238E27FC236}">
                  <a16:creationId xmlns:a16="http://schemas.microsoft.com/office/drawing/2014/main" id="{7D415CC2-B090-1474-E87E-0B51672FA080}"/>
                </a:ext>
              </a:extLst>
            </p:cNvPr>
            <p:cNvSpPr txBox="1"/>
            <p:nvPr/>
          </p:nvSpPr>
          <p:spPr>
            <a:xfrm>
              <a:off x="10127033" y="869401"/>
              <a:ext cx="447546" cy="203897"/>
            </a:xfrm>
            <a:prstGeom prst="rect">
              <a:avLst/>
            </a:prstGeom>
            <a:noFill/>
          </p:spPr>
          <p:txBody>
            <a:bodyPr wrap="none" rtlCol="0">
              <a:spAutoFit/>
            </a:bodyPr>
            <a:lstStyle/>
            <a:p>
              <a:r>
                <a:rPr lang="en-US" sz="700" b="1" dirty="0"/>
                <a:t>Output</a:t>
              </a:r>
              <a:endParaRPr lang="en-IN" sz="700" b="1" dirty="0"/>
            </a:p>
          </p:txBody>
        </p:sp>
        <p:cxnSp>
          <p:nvCxnSpPr>
            <p:cNvPr id="12" name="Straight Arrow Connector 11">
              <a:extLst>
                <a:ext uri="{FF2B5EF4-FFF2-40B4-BE49-F238E27FC236}">
                  <a16:creationId xmlns:a16="http://schemas.microsoft.com/office/drawing/2014/main" id="{123920DF-4B8F-65CE-89F5-11649030D013}"/>
                </a:ext>
              </a:extLst>
            </p:cNvPr>
            <p:cNvCxnSpPr>
              <a:cxnSpLocks/>
              <a:stCxn id="10" idx="0"/>
              <a:endCxn id="5" idx="2"/>
            </p:cNvCxnSpPr>
            <p:nvPr/>
          </p:nvCxnSpPr>
          <p:spPr>
            <a:xfrm flipV="1">
              <a:off x="4814046" y="6025585"/>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9B3FE0-DDD2-7CC9-77FE-950107D373BB}"/>
                </a:ext>
              </a:extLst>
            </p:cNvPr>
            <p:cNvCxnSpPr>
              <a:cxnSpLocks/>
              <a:stCxn id="5" idx="0"/>
              <a:endCxn id="6" idx="2"/>
            </p:cNvCxnSpPr>
            <p:nvPr/>
          </p:nvCxnSpPr>
          <p:spPr>
            <a:xfrm flipV="1">
              <a:off x="4814047" y="5209797"/>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F3AD44-F2B4-9484-D802-F599075C727E}"/>
                </a:ext>
              </a:extLst>
            </p:cNvPr>
            <p:cNvCxnSpPr>
              <a:cxnSpLocks/>
            </p:cNvCxnSpPr>
            <p:nvPr/>
          </p:nvCxnSpPr>
          <p:spPr>
            <a:xfrm flipV="1">
              <a:off x="4805081" y="4394009"/>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A706E6A-420C-6AC3-91FE-127E08C87C46}"/>
                </a:ext>
              </a:extLst>
            </p:cNvPr>
            <p:cNvCxnSpPr>
              <a:cxnSpLocks/>
              <a:stCxn id="7" idx="3"/>
              <a:endCxn id="24" idx="1"/>
            </p:cNvCxnSpPr>
            <p:nvPr/>
          </p:nvCxnSpPr>
          <p:spPr>
            <a:xfrm flipV="1">
              <a:off x="5611905" y="4147479"/>
              <a:ext cx="1192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28CA77-1CF9-31C0-E7C3-F2AFA2D78C19}"/>
                </a:ext>
              </a:extLst>
            </p:cNvPr>
            <p:cNvCxnSpPr>
              <a:cxnSpLocks/>
              <a:stCxn id="24" idx="0"/>
            </p:cNvCxnSpPr>
            <p:nvPr/>
          </p:nvCxnSpPr>
          <p:spPr>
            <a:xfrm flipV="1">
              <a:off x="7602068" y="2704596"/>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07DAD8-E351-DBDF-DAA0-25315CD878A0}"/>
                </a:ext>
              </a:extLst>
            </p:cNvPr>
            <p:cNvCxnSpPr>
              <a:cxnSpLocks/>
              <a:stCxn id="20" idx="3"/>
              <a:endCxn id="9" idx="1"/>
            </p:cNvCxnSpPr>
            <p:nvPr/>
          </p:nvCxnSpPr>
          <p:spPr>
            <a:xfrm flipV="1">
              <a:off x="8408890" y="1772848"/>
              <a:ext cx="11474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68F57A-FDEB-FB23-51AB-EC69A0BC73B6}"/>
                </a:ext>
              </a:extLst>
            </p:cNvPr>
            <p:cNvCxnSpPr>
              <a:cxnSpLocks/>
              <a:stCxn id="9" idx="0"/>
              <a:endCxn id="11" idx="2"/>
            </p:cNvCxnSpPr>
            <p:nvPr/>
          </p:nvCxnSpPr>
          <p:spPr>
            <a:xfrm flipH="1" flipV="1">
              <a:off x="10350807" y="1073298"/>
              <a:ext cx="3429" cy="45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F14A6F2-B4CE-2D98-C360-AEDCB577B2B4}"/>
                </a:ext>
              </a:extLst>
            </p:cNvPr>
            <p:cNvGrpSpPr/>
            <p:nvPr/>
          </p:nvGrpSpPr>
          <p:grpSpPr>
            <a:xfrm>
              <a:off x="6813173" y="867849"/>
              <a:ext cx="1595717" cy="1810002"/>
              <a:chOff x="6033247" y="3281084"/>
              <a:chExt cx="1595717" cy="1066800"/>
            </a:xfrm>
          </p:grpSpPr>
          <p:sp>
            <p:nvSpPr>
              <p:cNvPr id="20" name="Rectangle 19">
                <a:extLst>
                  <a:ext uri="{FF2B5EF4-FFF2-40B4-BE49-F238E27FC236}">
                    <a16:creationId xmlns:a16="http://schemas.microsoft.com/office/drawing/2014/main" id="{46B3A000-2061-B854-26E5-AC091851A516}"/>
                  </a:ext>
                </a:extLst>
              </p:cNvPr>
              <p:cNvSpPr/>
              <p:nvPr/>
            </p:nvSpPr>
            <p:spPr>
              <a:xfrm>
                <a:off x="6033247" y="3281084"/>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21" name="Rectangle 20">
                <a:extLst>
                  <a:ext uri="{FF2B5EF4-FFF2-40B4-BE49-F238E27FC236}">
                    <a16:creationId xmlns:a16="http://schemas.microsoft.com/office/drawing/2014/main" id="{5F2908B5-C20D-6819-BC05-2A13C9E9BBAF}"/>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22" name="Rectangle 21">
                <a:extLst>
                  <a:ext uri="{FF2B5EF4-FFF2-40B4-BE49-F238E27FC236}">
                    <a16:creationId xmlns:a16="http://schemas.microsoft.com/office/drawing/2014/main" id="{9BD55C2C-6E4A-6085-06DF-6ABF83C21786}"/>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23" name="Rectangle 22">
                <a:extLst>
                  <a:ext uri="{FF2B5EF4-FFF2-40B4-BE49-F238E27FC236}">
                    <a16:creationId xmlns:a16="http://schemas.microsoft.com/office/drawing/2014/main" id="{5FE84BAC-AE98-1A3D-6DE6-A78071808ECA}"/>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Layer Norm</a:t>
                </a:r>
                <a:endParaRPr lang="en-IN" sz="700" dirty="0"/>
              </a:p>
            </p:txBody>
          </p:sp>
        </p:grpSp>
      </p:grpSp>
      <p:sp>
        <p:nvSpPr>
          <p:cNvPr id="28" name="TextBox 27">
            <a:extLst>
              <a:ext uri="{FF2B5EF4-FFF2-40B4-BE49-F238E27FC236}">
                <a16:creationId xmlns:a16="http://schemas.microsoft.com/office/drawing/2014/main" id="{2AA7329E-B849-03FE-AFB1-57CEC3CD9F22}"/>
              </a:ext>
            </a:extLst>
          </p:cNvPr>
          <p:cNvSpPr txBox="1"/>
          <p:nvPr/>
        </p:nvSpPr>
        <p:spPr>
          <a:xfrm>
            <a:off x="5719080" y="209932"/>
            <a:ext cx="6151043"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Add &amp; Layer Normalization</a:t>
            </a:r>
            <a:endParaRPr lang="en-IN" sz="3600" dirty="0">
              <a:latin typeface="Aharoni" panose="020F0502020204030204" pitchFamily="2" charset="-79"/>
              <a:cs typeface="Aharoni" panose="020F0502020204030204" pitchFamily="2" charset="-79"/>
            </a:endParaRPr>
          </a:p>
        </p:txBody>
      </p:sp>
      <p:sp>
        <p:nvSpPr>
          <p:cNvPr id="41" name="Text Placeholder 40">
            <a:extLst>
              <a:ext uri="{FF2B5EF4-FFF2-40B4-BE49-F238E27FC236}">
                <a16:creationId xmlns:a16="http://schemas.microsoft.com/office/drawing/2014/main" id="{728419BC-07FB-7736-5E5D-D16CFD6D8255}"/>
              </a:ext>
            </a:extLst>
          </p:cNvPr>
          <p:cNvSpPr>
            <a:spLocks noGrp="1"/>
          </p:cNvSpPr>
          <p:nvPr>
            <p:ph type="body" idx="1"/>
          </p:nvPr>
        </p:nvSpPr>
        <p:spPr>
          <a:xfrm>
            <a:off x="914401" y="1636132"/>
            <a:ext cx="10591708" cy="5104573"/>
          </a:xfrm>
        </p:spPr>
        <p:txBody>
          <a:bodyPr>
            <a:normAutofit/>
          </a:bodyPr>
          <a:lstStyle/>
          <a:p>
            <a:r>
              <a:rPr lang="en-US" sz="2400" dirty="0"/>
              <a:t>The residual connection is a shortcut path that allows the input of a layer to bypass the operations within the layer and be added directly to the layer's output. </a:t>
            </a:r>
          </a:p>
          <a:p>
            <a:r>
              <a:rPr lang="en-US" sz="2400" dirty="0"/>
              <a:t>This helps in mitigating the vanishing gradient problem and allows the network to learn more effectively by preserving the original input information.</a:t>
            </a:r>
          </a:p>
          <a:p>
            <a:endParaRPr lang="en-US" sz="2400" dirty="0"/>
          </a:p>
          <a:p>
            <a:endParaRPr lang="en-US" sz="2400" dirty="0"/>
          </a:p>
          <a:p>
            <a:r>
              <a:rPr lang="en-US" sz="2400" dirty="0"/>
              <a:t>Layer normalization aims to normalize the inputs of each layer, not just the inputs to individual neurons. This is different from batch normalization, which normalizes across a mini-batch of data.</a:t>
            </a:r>
          </a:p>
          <a:p>
            <a:r>
              <a:rPr lang="en-US" sz="2400" dirty="0"/>
              <a:t>For a given layer with inputs  𝑥 ∈ 𝑅</a:t>
            </a:r>
            <a:r>
              <a:rPr lang="en-US" sz="2400" baseline="30000" dirty="0"/>
              <a:t>𝑑</a:t>
            </a:r>
            <a:r>
              <a:rPr lang="en-US" sz="2400" dirty="0"/>
              <a:t> (where 𝑑 is the number of neurons in the layer), the layer normalization process involves the following steps:</a:t>
            </a:r>
          </a:p>
          <a:p>
            <a:pPr marL="114300" indent="0">
              <a:buNone/>
            </a:pPr>
            <a:endParaRPr lang="en-IN" sz="2400" dirty="0"/>
          </a:p>
        </p:txBody>
      </p:sp>
    </p:spTree>
    <p:extLst>
      <p:ext uri="{BB962C8B-B14F-4D97-AF65-F5344CB8AC3E}">
        <p14:creationId xmlns:p14="http://schemas.microsoft.com/office/powerpoint/2010/main" val="3129856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E2A850-FDFA-382B-7E0A-43B36F1954A5}"/>
              </a:ext>
            </a:extLst>
          </p:cNvPr>
          <p:cNvSpPr>
            <a:spLocks noGrp="1"/>
          </p:cNvSpPr>
          <p:nvPr>
            <p:ph type="body" idx="1"/>
          </p:nvPr>
        </p:nvSpPr>
        <p:spPr>
          <a:xfrm>
            <a:off x="838200" y="420414"/>
            <a:ext cx="10515600" cy="5756549"/>
          </a:xfrm>
        </p:spPr>
        <p:txBody>
          <a:bodyPr/>
          <a:lstStyle/>
          <a:p>
            <a:pPr marL="628650" indent="-514350">
              <a:buAutoNum type="arabicPeriod"/>
            </a:pPr>
            <a:r>
              <a:rPr lang="en-US" sz="2800" i="1" dirty="0"/>
              <a:t>Compute Mean and Variance:</a:t>
            </a:r>
            <a:r>
              <a:rPr lang="en-US" sz="2800" dirty="0"/>
              <a:t> Calculate the mean 𝜇 and variance 𝜎</a:t>
            </a:r>
            <a:r>
              <a:rPr lang="en-US" sz="2800" baseline="30000" dirty="0"/>
              <a:t>2</a:t>
            </a:r>
            <a:r>
              <a:rPr lang="en-US" sz="2800" dirty="0"/>
              <a:t> of the input activations across the features (neurons) in the layer:</a:t>
            </a:r>
            <a:endParaRPr lang="en-US" sz="2800" i="1" dirty="0"/>
          </a:p>
          <a:p>
            <a:pPr marL="114300" indent="0">
              <a:buNone/>
            </a:pPr>
            <a:endParaRPr lang="en-US" i="1" dirty="0"/>
          </a:p>
          <a:p>
            <a:pPr marL="114300" indent="0">
              <a:buNone/>
            </a:pPr>
            <a:endParaRPr lang="en-US" i="1" dirty="0"/>
          </a:p>
          <a:p>
            <a:pPr marL="628650" indent="-514350">
              <a:buAutoNum type="arabicPeriod"/>
            </a:pPr>
            <a:r>
              <a:rPr lang="en-US" i="1" dirty="0"/>
              <a:t>Normalize</a:t>
            </a:r>
            <a:r>
              <a:rPr lang="en-US" dirty="0"/>
              <a:t>: Normalize the input activations using the computed mean and variance</a:t>
            </a:r>
          </a:p>
          <a:p>
            <a:pPr marL="628650" indent="-514350">
              <a:buAutoNum type="arabicPeriod" startAt="2"/>
            </a:pPr>
            <a:endParaRPr lang="en-US" dirty="0"/>
          </a:p>
          <a:p>
            <a:pPr marL="628650" indent="-514350">
              <a:buAutoNum type="arabicPeriod" startAt="2"/>
            </a:pPr>
            <a:endParaRPr lang="en-US" dirty="0"/>
          </a:p>
          <a:p>
            <a:pPr marL="628650" indent="-514350">
              <a:buAutoNum type="arabicPeriod" startAt="2"/>
            </a:pPr>
            <a:r>
              <a:rPr lang="en-US" i="1" dirty="0"/>
              <a:t>Scale and Shift: </a:t>
            </a:r>
            <a:r>
              <a:rPr lang="en-US" dirty="0"/>
              <a:t>Apply parameters 𝛾 (scale) and 𝛽 (shift) to the normalized values. These values are learned.</a:t>
            </a:r>
            <a:endParaRPr lang="en-IN" dirty="0"/>
          </a:p>
        </p:txBody>
      </p:sp>
      <p:pic>
        <p:nvPicPr>
          <p:cNvPr id="5" name="Picture 4">
            <a:extLst>
              <a:ext uri="{FF2B5EF4-FFF2-40B4-BE49-F238E27FC236}">
                <a16:creationId xmlns:a16="http://schemas.microsoft.com/office/drawing/2014/main" id="{DAD0DC28-7E9E-FC13-B298-89B7DB60A270}"/>
              </a:ext>
            </a:extLst>
          </p:cNvPr>
          <p:cNvPicPr>
            <a:picLocks noChangeAspect="1"/>
          </p:cNvPicPr>
          <p:nvPr/>
        </p:nvPicPr>
        <p:blipFill>
          <a:blip r:embed="rId2"/>
          <a:stretch>
            <a:fillRect/>
          </a:stretch>
        </p:blipFill>
        <p:spPr>
          <a:xfrm>
            <a:off x="4278156" y="3777944"/>
            <a:ext cx="1991003" cy="743054"/>
          </a:xfrm>
          <a:prstGeom prst="rect">
            <a:avLst/>
          </a:prstGeom>
        </p:spPr>
      </p:pic>
      <p:pic>
        <p:nvPicPr>
          <p:cNvPr id="7" name="Picture 6">
            <a:extLst>
              <a:ext uri="{FF2B5EF4-FFF2-40B4-BE49-F238E27FC236}">
                <a16:creationId xmlns:a16="http://schemas.microsoft.com/office/drawing/2014/main" id="{F3AC3045-0DF3-BC16-48E7-5373B98BFC8C}"/>
              </a:ext>
            </a:extLst>
          </p:cNvPr>
          <p:cNvPicPr>
            <a:picLocks noChangeAspect="1"/>
          </p:cNvPicPr>
          <p:nvPr/>
        </p:nvPicPr>
        <p:blipFill>
          <a:blip r:embed="rId3"/>
          <a:stretch>
            <a:fillRect/>
          </a:stretch>
        </p:blipFill>
        <p:spPr>
          <a:xfrm>
            <a:off x="4587813" y="5700647"/>
            <a:ext cx="1629002" cy="476316"/>
          </a:xfrm>
          <a:prstGeom prst="rect">
            <a:avLst/>
          </a:prstGeom>
        </p:spPr>
      </p:pic>
      <p:pic>
        <p:nvPicPr>
          <p:cNvPr id="8" name="Picture 7">
            <a:extLst>
              <a:ext uri="{FF2B5EF4-FFF2-40B4-BE49-F238E27FC236}">
                <a16:creationId xmlns:a16="http://schemas.microsoft.com/office/drawing/2014/main" id="{33CC4CF2-D2A4-09C2-5B5E-8A71B672C1BB}"/>
              </a:ext>
            </a:extLst>
          </p:cNvPr>
          <p:cNvPicPr>
            <a:picLocks noChangeAspect="1"/>
          </p:cNvPicPr>
          <p:nvPr/>
        </p:nvPicPr>
        <p:blipFill>
          <a:blip r:embed="rId4"/>
          <a:stretch>
            <a:fillRect/>
          </a:stretch>
        </p:blipFill>
        <p:spPr>
          <a:xfrm>
            <a:off x="4149501" y="1540873"/>
            <a:ext cx="2248315" cy="1324161"/>
          </a:xfrm>
          <a:prstGeom prst="rect">
            <a:avLst/>
          </a:prstGeom>
        </p:spPr>
      </p:pic>
    </p:spTree>
    <p:extLst>
      <p:ext uri="{BB962C8B-B14F-4D97-AF65-F5344CB8AC3E}">
        <p14:creationId xmlns:p14="http://schemas.microsoft.com/office/powerpoint/2010/main" val="786142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C1880F-3151-DF57-6554-330D3F989479}"/>
              </a:ext>
            </a:extLst>
          </p:cNvPr>
          <p:cNvSpPr>
            <a:spLocks noGrp="1"/>
          </p:cNvSpPr>
          <p:nvPr>
            <p:ph type="body" idx="1"/>
          </p:nvPr>
        </p:nvSpPr>
        <p:spPr>
          <a:xfrm>
            <a:off x="838200" y="2277035"/>
            <a:ext cx="10515600" cy="3899927"/>
          </a:xfrm>
        </p:spPr>
        <p:txBody>
          <a:bodyPr>
            <a:normAutofit lnSpcReduction="10000"/>
          </a:bodyPr>
          <a:lstStyle/>
          <a:p>
            <a:r>
              <a:rPr lang="en-US" dirty="0"/>
              <a:t>The Feed Forward Neural Network (FFNN) in each encoder and decoder layer can be defined by the following steps:</a:t>
            </a:r>
          </a:p>
          <a:p>
            <a:r>
              <a:rPr lang="en-US" b="1" dirty="0"/>
              <a:t>Input</a:t>
            </a:r>
            <a:r>
              <a:rPr lang="en-US" dirty="0"/>
              <a:t>: The input to the FFNN is the output from the previous after it has undergone the Add &amp; Norm step.</a:t>
            </a:r>
          </a:p>
          <a:p>
            <a:r>
              <a:rPr lang="en-US" b="1" dirty="0"/>
              <a:t>Linear Transformation:</a:t>
            </a:r>
            <a:r>
              <a:rPr lang="en-US" dirty="0"/>
              <a:t> The input is projected into a higher-dimensional space. This is typically done using a linear layer (also known as a dense layer). If the input has a dimension of 𝑑</a:t>
            </a:r>
            <a:r>
              <a:rPr lang="en-US" baseline="-25000" dirty="0"/>
              <a:t>model</a:t>
            </a:r>
            <a:r>
              <a:rPr lang="en-US" dirty="0"/>
              <a:t>​, the output dimension is often increased to 𝑑</a:t>
            </a:r>
            <a:r>
              <a:rPr lang="en-US" baseline="-25000" dirty="0"/>
              <a:t>ff</a:t>
            </a:r>
            <a:r>
              <a:rPr lang="en-US" dirty="0"/>
              <a:t> where 𝑑</a:t>
            </a:r>
            <a:r>
              <a:rPr lang="en-US" baseline="-25000" dirty="0"/>
              <a:t>ff</a:t>
            </a:r>
            <a:r>
              <a:rPr lang="en-US" dirty="0"/>
              <a:t>​ is usually much larger than 𝑑</a:t>
            </a:r>
            <a:r>
              <a:rPr lang="en-US" baseline="-25000" dirty="0"/>
              <a:t>model</a:t>
            </a:r>
            <a:r>
              <a:rPr lang="en-US" dirty="0"/>
              <a:t>​.</a:t>
            </a:r>
          </a:p>
          <a:p>
            <a:endParaRPr lang="en-IN" dirty="0"/>
          </a:p>
        </p:txBody>
      </p:sp>
      <p:grpSp>
        <p:nvGrpSpPr>
          <p:cNvPr id="4" name="Group 3">
            <a:extLst>
              <a:ext uri="{FF2B5EF4-FFF2-40B4-BE49-F238E27FC236}">
                <a16:creationId xmlns:a16="http://schemas.microsoft.com/office/drawing/2014/main" id="{B67F13EA-31F3-A202-B1E3-E969F0EFD00C}"/>
              </a:ext>
            </a:extLst>
          </p:cNvPr>
          <p:cNvGrpSpPr/>
          <p:nvPr/>
        </p:nvGrpSpPr>
        <p:grpSpPr>
          <a:xfrm>
            <a:off x="251582" y="209932"/>
            <a:ext cx="3304418" cy="1923668"/>
            <a:chOff x="4016188" y="867849"/>
            <a:chExt cx="7135906" cy="5684362"/>
          </a:xfrm>
        </p:grpSpPr>
        <p:sp>
          <p:nvSpPr>
            <p:cNvPr id="5" name="Rectangle 4">
              <a:extLst>
                <a:ext uri="{FF2B5EF4-FFF2-40B4-BE49-F238E27FC236}">
                  <a16:creationId xmlns:a16="http://schemas.microsoft.com/office/drawing/2014/main" id="{F4B217D3-6653-92BA-89AD-3205F6440FB9}"/>
                </a:ext>
              </a:extLst>
            </p:cNvPr>
            <p:cNvSpPr/>
            <p:nvPr/>
          </p:nvSpPr>
          <p:spPr>
            <a:xfrm>
              <a:off x="4016188" y="5532526"/>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6" name="Rectangle 5">
              <a:extLst>
                <a:ext uri="{FF2B5EF4-FFF2-40B4-BE49-F238E27FC236}">
                  <a16:creationId xmlns:a16="http://schemas.microsoft.com/office/drawing/2014/main" id="{1A2B18CF-758B-A86A-CEE9-278B49C6B1BA}"/>
                </a:ext>
              </a:extLst>
            </p:cNvPr>
            <p:cNvSpPr/>
            <p:nvPr/>
          </p:nvSpPr>
          <p:spPr>
            <a:xfrm>
              <a:off x="4016188" y="4716738"/>
              <a:ext cx="1595717" cy="49305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Embedding</a:t>
              </a:r>
              <a:endParaRPr lang="en-IN" sz="700" dirty="0"/>
            </a:p>
          </p:txBody>
        </p:sp>
        <p:sp>
          <p:nvSpPr>
            <p:cNvPr id="7" name="Rectangle 6">
              <a:extLst>
                <a:ext uri="{FF2B5EF4-FFF2-40B4-BE49-F238E27FC236}">
                  <a16:creationId xmlns:a16="http://schemas.microsoft.com/office/drawing/2014/main" id="{B7FBB4AC-9083-7A33-16C8-BD9B2224D4AD}"/>
                </a:ext>
              </a:extLst>
            </p:cNvPr>
            <p:cNvSpPr/>
            <p:nvPr/>
          </p:nvSpPr>
          <p:spPr>
            <a:xfrm>
              <a:off x="4016188" y="3900950"/>
              <a:ext cx="1595717" cy="49305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Positional Encoding</a:t>
              </a:r>
              <a:endParaRPr lang="en-IN" sz="600" dirty="0"/>
            </a:p>
          </p:txBody>
        </p:sp>
        <p:grpSp>
          <p:nvGrpSpPr>
            <p:cNvPr id="8" name="Group 7">
              <a:extLst>
                <a:ext uri="{FF2B5EF4-FFF2-40B4-BE49-F238E27FC236}">
                  <a16:creationId xmlns:a16="http://schemas.microsoft.com/office/drawing/2014/main" id="{F2A55D96-85EF-2732-90B0-4B4439E4C672}"/>
                </a:ext>
              </a:extLst>
            </p:cNvPr>
            <p:cNvGrpSpPr/>
            <p:nvPr/>
          </p:nvGrpSpPr>
          <p:grpSpPr>
            <a:xfrm>
              <a:off x="6804209" y="3242478"/>
              <a:ext cx="1595717" cy="1810002"/>
              <a:chOff x="6033247" y="3281083"/>
              <a:chExt cx="1595717" cy="1066800"/>
            </a:xfrm>
          </p:grpSpPr>
          <p:sp>
            <p:nvSpPr>
              <p:cNvPr id="24" name="Rectangle 23">
                <a:extLst>
                  <a:ext uri="{FF2B5EF4-FFF2-40B4-BE49-F238E27FC236}">
                    <a16:creationId xmlns:a16="http://schemas.microsoft.com/office/drawing/2014/main" id="{060B2B36-D882-3AB0-9C4D-77EF2AA2188E}"/>
                  </a:ext>
                </a:extLst>
              </p:cNvPr>
              <p:cNvSpPr/>
              <p:nvPr/>
            </p:nvSpPr>
            <p:spPr>
              <a:xfrm>
                <a:off x="6033247" y="3281083"/>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25" name="Rectangle 24">
                <a:extLst>
                  <a:ext uri="{FF2B5EF4-FFF2-40B4-BE49-F238E27FC236}">
                    <a16:creationId xmlns:a16="http://schemas.microsoft.com/office/drawing/2014/main" id="{A062336B-EAE0-007C-5FC6-28D291381B3D}"/>
                  </a:ext>
                </a:extLst>
              </p:cNvPr>
              <p:cNvSpPr/>
              <p:nvPr/>
            </p:nvSpPr>
            <p:spPr>
              <a:xfrm>
                <a:off x="6176682" y="4030860"/>
                <a:ext cx="1317812" cy="20944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26" name="Rectangle 25">
                <a:extLst>
                  <a:ext uri="{FF2B5EF4-FFF2-40B4-BE49-F238E27FC236}">
                    <a16:creationId xmlns:a16="http://schemas.microsoft.com/office/drawing/2014/main" id="{C3321D21-05C3-914C-5B55-C727428ECD37}"/>
                  </a:ext>
                </a:extLst>
              </p:cNvPr>
              <p:cNvSpPr/>
              <p:nvPr/>
            </p:nvSpPr>
            <p:spPr>
              <a:xfrm>
                <a:off x="6176682" y="3375213"/>
                <a:ext cx="1317812" cy="20944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27" name="Rectangle 26">
                <a:extLst>
                  <a:ext uri="{FF2B5EF4-FFF2-40B4-BE49-F238E27FC236}">
                    <a16:creationId xmlns:a16="http://schemas.microsoft.com/office/drawing/2014/main" id="{4ECB7A94-3418-2D48-737E-96BF2B40BF45}"/>
                  </a:ext>
                </a:extLst>
              </p:cNvPr>
              <p:cNvSpPr/>
              <p:nvPr/>
            </p:nvSpPr>
            <p:spPr>
              <a:xfrm>
                <a:off x="6181164" y="3709760"/>
                <a:ext cx="1317812" cy="20944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t>Layer Norm</a:t>
                </a:r>
                <a:endParaRPr lang="en-IN" sz="600" dirty="0"/>
              </a:p>
            </p:txBody>
          </p:sp>
        </p:grpSp>
        <p:sp>
          <p:nvSpPr>
            <p:cNvPr id="9" name="Rectangle 8">
              <a:extLst>
                <a:ext uri="{FF2B5EF4-FFF2-40B4-BE49-F238E27FC236}">
                  <a16:creationId xmlns:a16="http://schemas.microsoft.com/office/drawing/2014/main" id="{E7D2E9AD-61A9-87F5-38DE-2E4F716A6EF7}"/>
                </a:ext>
              </a:extLst>
            </p:cNvPr>
            <p:cNvSpPr/>
            <p:nvPr/>
          </p:nvSpPr>
          <p:spPr>
            <a:xfrm>
              <a:off x="9556377" y="1526318"/>
              <a:ext cx="1595717" cy="49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Tokenization</a:t>
              </a:r>
              <a:endParaRPr lang="en-IN" sz="700" dirty="0"/>
            </a:p>
          </p:txBody>
        </p:sp>
        <p:sp>
          <p:nvSpPr>
            <p:cNvPr id="10" name="TextBox 9">
              <a:extLst>
                <a:ext uri="{FF2B5EF4-FFF2-40B4-BE49-F238E27FC236}">
                  <a16:creationId xmlns:a16="http://schemas.microsoft.com/office/drawing/2014/main" id="{6E3B3CD0-693C-B593-2537-615414948976}"/>
                </a:ext>
              </a:extLst>
            </p:cNvPr>
            <p:cNvSpPr txBox="1"/>
            <p:nvPr/>
          </p:nvSpPr>
          <p:spPr>
            <a:xfrm>
              <a:off x="4625424" y="6348314"/>
              <a:ext cx="377244" cy="203897"/>
            </a:xfrm>
            <a:prstGeom prst="rect">
              <a:avLst/>
            </a:prstGeom>
            <a:noFill/>
          </p:spPr>
          <p:txBody>
            <a:bodyPr wrap="none" rtlCol="0">
              <a:spAutoFit/>
            </a:bodyPr>
            <a:lstStyle/>
            <a:p>
              <a:r>
                <a:rPr lang="en-US" sz="700" b="1" dirty="0"/>
                <a:t>Input</a:t>
              </a:r>
              <a:endParaRPr lang="en-IN" sz="700" b="1" dirty="0"/>
            </a:p>
          </p:txBody>
        </p:sp>
        <p:sp>
          <p:nvSpPr>
            <p:cNvPr id="11" name="TextBox 10">
              <a:extLst>
                <a:ext uri="{FF2B5EF4-FFF2-40B4-BE49-F238E27FC236}">
                  <a16:creationId xmlns:a16="http://schemas.microsoft.com/office/drawing/2014/main" id="{D31CD13E-6416-D1FE-6D0E-49FAA7ACDB11}"/>
                </a:ext>
              </a:extLst>
            </p:cNvPr>
            <p:cNvSpPr txBox="1"/>
            <p:nvPr/>
          </p:nvSpPr>
          <p:spPr>
            <a:xfrm>
              <a:off x="10127033" y="869401"/>
              <a:ext cx="447546" cy="203897"/>
            </a:xfrm>
            <a:prstGeom prst="rect">
              <a:avLst/>
            </a:prstGeom>
            <a:noFill/>
          </p:spPr>
          <p:txBody>
            <a:bodyPr wrap="none" rtlCol="0">
              <a:spAutoFit/>
            </a:bodyPr>
            <a:lstStyle/>
            <a:p>
              <a:r>
                <a:rPr lang="en-US" sz="700" b="1" dirty="0"/>
                <a:t>Output</a:t>
              </a:r>
              <a:endParaRPr lang="en-IN" sz="700" b="1" dirty="0"/>
            </a:p>
          </p:txBody>
        </p:sp>
        <p:cxnSp>
          <p:nvCxnSpPr>
            <p:cNvPr id="12" name="Straight Arrow Connector 11">
              <a:extLst>
                <a:ext uri="{FF2B5EF4-FFF2-40B4-BE49-F238E27FC236}">
                  <a16:creationId xmlns:a16="http://schemas.microsoft.com/office/drawing/2014/main" id="{AF9450E6-7F66-6AC9-8763-D48F52FFC7BE}"/>
                </a:ext>
              </a:extLst>
            </p:cNvPr>
            <p:cNvCxnSpPr>
              <a:cxnSpLocks/>
              <a:stCxn id="10" idx="0"/>
              <a:endCxn id="5" idx="2"/>
            </p:cNvCxnSpPr>
            <p:nvPr/>
          </p:nvCxnSpPr>
          <p:spPr>
            <a:xfrm flipV="1">
              <a:off x="4814046" y="6025585"/>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79DD577-5949-8A61-19C9-59C68CD25B77}"/>
                </a:ext>
              </a:extLst>
            </p:cNvPr>
            <p:cNvCxnSpPr>
              <a:cxnSpLocks/>
              <a:stCxn id="5" idx="0"/>
              <a:endCxn id="6" idx="2"/>
            </p:cNvCxnSpPr>
            <p:nvPr/>
          </p:nvCxnSpPr>
          <p:spPr>
            <a:xfrm flipV="1">
              <a:off x="4814047" y="5209797"/>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2FAE1A0-065F-F1CA-9022-81E9685FE39D}"/>
                </a:ext>
              </a:extLst>
            </p:cNvPr>
            <p:cNvCxnSpPr>
              <a:cxnSpLocks/>
            </p:cNvCxnSpPr>
            <p:nvPr/>
          </p:nvCxnSpPr>
          <p:spPr>
            <a:xfrm flipV="1">
              <a:off x="4805081" y="4394009"/>
              <a:ext cx="0"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A574DF-98AF-90AD-781C-51B8D9AE04F2}"/>
                </a:ext>
              </a:extLst>
            </p:cNvPr>
            <p:cNvCxnSpPr>
              <a:cxnSpLocks/>
              <a:stCxn id="7" idx="3"/>
              <a:endCxn id="24" idx="1"/>
            </p:cNvCxnSpPr>
            <p:nvPr/>
          </p:nvCxnSpPr>
          <p:spPr>
            <a:xfrm flipV="1">
              <a:off x="5611905" y="4147479"/>
              <a:ext cx="1192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8300A6-9673-EE15-BB92-0DB7EE41D6D3}"/>
                </a:ext>
              </a:extLst>
            </p:cNvPr>
            <p:cNvCxnSpPr>
              <a:cxnSpLocks/>
              <a:stCxn id="24" idx="0"/>
            </p:cNvCxnSpPr>
            <p:nvPr/>
          </p:nvCxnSpPr>
          <p:spPr>
            <a:xfrm flipV="1">
              <a:off x="7602068" y="2704596"/>
              <a:ext cx="0" cy="53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31171E-ED38-5EBB-E887-C35CE85ED583}"/>
                </a:ext>
              </a:extLst>
            </p:cNvPr>
            <p:cNvCxnSpPr>
              <a:cxnSpLocks/>
              <a:stCxn id="20" idx="3"/>
              <a:endCxn id="9" idx="1"/>
            </p:cNvCxnSpPr>
            <p:nvPr/>
          </p:nvCxnSpPr>
          <p:spPr>
            <a:xfrm flipV="1">
              <a:off x="8408890" y="1772848"/>
              <a:ext cx="1147487"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FC7E21-FD59-4C2F-5E96-0BA976586D25}"/>
                </a:ext>
              </a:extLst>
            </p:cNvPr>
            <p:cNvCxnSpPr>
              <a:cxnSpLocks/>
              <a:stCxn id="9" idx="0"/>
              <a:endCxn id="11" idx="2"/>
            </p:cNvCxnSpPr>
            <p:nvPr/>
          </p:nvCxnSpPr>
          <p:spPr>
            <a:xfrm flipH="1" flipV="1">
              <a:off x="10350807" y="1073298"/>
              <a:ext cx="3429" cy="45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83E7BD1-6058-A5B9-BE4B-D2DC6067F570}"/>
                </a:ext>
              </a:extLst>
            </p:cNvPr>
            <p:cNvGrpSpPr/>
            <p:nvPr/>
          </p:nvGrpSpPr>
          <p:grpSpPr>
            <a:xfrm>
              <a:off x="6813173" y="867849"/>
              <a:ext cx="1595717" cy="1810002"/>
              <a:chOff x="6033247" y="3281084"/>
              <a:chExt cx="1595717" cy="1066800"/>
            </a:xfrm>
          </p:grpSpPr>
          <p:sp>
            <p:nvSpPr>
              <p:cNvPr id="20" name="Rectangle 19">
                <a:extLst>
                  <a:ext uri="{FF2B5EF4-FFF2-40B4-BE49-F238E27FC236}">
                    <a16:creationId xmlns:a16="http://schemas.microsoft.com/office/drawing/2014/main" id="{1C349B93-E304-6492-29FE-C6F933966BF7}"/>
                  </a:ext>
                </a:extLst>
              </p:cNvPr>
              <p:cNvSpPr/>
              <p:nvPr/>
            </p:nvSpPr>
            <p:spPr>
              <a:xfrm>
                <a:off x="6033247" y="3281084"/>
                <a:ext cx="1595717" cy="1066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00" dirty="0"/>
              </a:p>
            </p:txBody>
          </p:sp>
          <p:sp>
            <p:nvSpPr>
              <p:cNvPr id="21" name="Rectangle 20">
                <a:extLst>
                  <a:ext uri="{FF2B5EF4-FFF2-40B4-BE49-F238E27FC236}">
                    <a16:creationId xmlns:a16="http://schemas.microsoft.com/office/drawing/2014/main" id="{4406B961-333D-52EC-6599-428780C180B7}"/>
                  </a:ext>
                </a:extLst>
              </p:cNvPr>
              <p:cNvSpPr/>
              <p:nvPr/>
            </p:nvSpPr>
            <p:spPr>
              <a:xfrm>
                <a:off x="6176682" y="40308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Attention</a:t>
                </a:r>
                <a:endParaRPr lang="en-IN" sz="700" dirty="0"/>
              </a:p>
            </p:txBody>
          </p:sp>
          <p:sp>
            <p:nvSpPr>
              <p:cNvPr id="22" name="Rectangle 21">
                <a:extLst>
                  <a:ext uri="{FF2B5EF4-FFF2-40B4-BE49-F238E27FC236}">
                    <a16:creationId xmlns:a16="http://schemas.microsoft.com/office/drawing/2014/main" id="{E6D6649D-DCDE-A98C-6DAE-EB700A35CE49}"/>
                  </a:ext>
                </a:extLst>
              </p:cNvPr>
              <p:cNvSpPr/>
              <p:nvPr/>
            </p:nvSpPr>
            <p:spPr>
              <a:xfrm>
                <a:off x="6176682" y="3375213"/>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FFN</a:t>
                </a:r>
                <a:endParaRPr lang="en-IN" sz="700" dirty="0"/>
              </a:p>
            </p:txBody>
          </p:sp>
          <p:sp>
            <p:nvSpPr>
              <p:cNvPr id="23" name="Rectangle 22">
                <a:extLst>
                  <a:ext uri="{FF2B5EF4-FFF2-40B4-BE49-F238E27FC236}">
                    <a16:creationId xmlns:a16="http://schemas.microsoft.com/office/drawing/2014/main" id="{621EF4E3-DBC5-FC9D-0DEC-DE2CB53851BA}"/>
                  </a:ext>
                </a:extLst>
              </p:cNvPr>
              <p:cNvSpPr/>
              <p:nvPr/>
            </p:nvSpPr>
            <p:spPr>
              <a:xfrm>
                <a:off x="6181164" y="3709760"/>
                <a:ext cx="1317812" cy="20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Layer Norm</a:t>
                </a:r>
                <a:endParaRPr lang="en-IN" sz="700" dirty="0"/>
              </a:p>
            </p:txBody>
          </p:sp>
        </p:grpSp>
      </p:grpSp>
      <p:sp>
        <p:nvSpPr>
          <p:cNvPr id="28" name="TextBox 27">
            <a:extLst>
              <a:ext uri="{FF2B5EF4-FFF2-40B4-BE49-F238E27FC236}">
                <a16:creationId xmlns:a16="http://schemas.microsoft.com/office/drawing/2014/main" id="{2A03A25C-393D-B7F7-2162-DE4873CE2EB1}"/>
              </a:ext>
            </a:extLst>
          </p:cNvPr>
          <p:cNvSpPr txBox="1"/>
          <p:nvPr/>
        </p:nvSpPr>
        <p:spPr>
          <a:xfrm>
            <a:off x="6081358" y="209932"/>
            <a:ext cx="5788765"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Feed Forward Neural Net</a:t>
            </a:r>
            <a:endParaRPr lang="en-IN" sz="36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2825996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E8A16A-EE64-8ECB-CE6E-B05B90B2AE47}"/>
              </a:ext>
            </a:extLst>
          </p:cNvPr>
          <p:cNvSpPr>
            <a:spLocks noGrp="1"/>
          </p:cNvSpPr>
          <p:nvPr>
            <p:ph type="body" idx="1"/>
          </p:nvPr>
        </p:nvSpPr>
        <p:spPr>
          <a:xfrm>
            <a:off x="838200" y="692331"/>
            <a:ext cx="10515600" cy="5484632"/>
          </a:xfrm>
        </p:spPr>
        <p:txBody>
          <a:bodyPr/>
          <a:lstStyle/>
          <a:p>
            <a:pPr algn="l">
              <a:buFont typeface="+mj-lt"/>
              <a:buAutoNum type="arabicPeriod"/>
            </a:pPr>
            <a:r>
              <a:rPr lang="en-US" b="1" dirty="0" err="1"/>
              <a:t>ReLU</a:t>
            </a:r>
            <a:r>
              <a:rPr lang="en-US" b="1" dirty="0"/>
              <a:t> Activation</a:t>
            </a:r>
            <a:r>
              <a:rPr lang="en-US" dirty="0"/>
              <a:t>: A </a:t>
            </a:r>
            <a:r>
              <a:rPr lang="en-US" dirty="0" err="1"/>
              <a:t>ReLU</a:t>
            </a:r>
            <a:r>
              <a:rPr lang="en-US" dirty="0"/>
              <a:t> (Rectified Linear Unit) activation function is applied to introduce non-linearity. This allows the network to learn more complex patterns.</a:t>
            </a:r>
          </a:p>
          <a:p>
            <a:pPr algn="l">
              <a:buFont typeface="+mj-lt"/>
              <a:buAutoNum type="arabicPeriod"/>
            </a:pPr>
            <a:r>
              <a:rPr lang="en-US" b="1" dirty="0"/>
              <a:t>Linear Transformation</a:t>
            </a:r>
            <a:r>
              <a:rPr lang="en-US" dirty="0"/>
              <a:t>: The activated output is projected back to the original input dimension 𝑑</a:t>
            </a:r>
            <a:r>
              <a:rPr lang="en-US" baseline="-25000" dirty="0"/>
              <a:t>model</a:t>
            </a:r>
            <a:r>
              <a:rPr lang="en-US" dirty="0"/>
              <a:t>.</a:t>
            </a:r>
          </a:p>
          <a:p>
            <a:pPr algn="l">
              <a:buFont typeface="+mj-lt"/>
              <a:buAutoNum type="arabicPeriod"/>
            </a:pPr>
            <a:r>
              <a:rPr lang="en-US" b="1" dirty="0"/>
              <a:t>Output</a:t>
            </a:r>
            <a:r>
              <a:rPr lang="en-US" dirty="0"/>
              <a:t>: The final output is then passed through another Add &amp; Norm layer before being sent to the next block in the transformer.</a:t>
            </a:r>
          </a:p>
          <a:p>
            <a:pPr algn="l"/>
            <a:r>
              <a:rPr lang="en-US" dirty="0"/>
              <a:t>Mathematically, this can be represented as:</a:t>
            </a:r>
          </a:p>
          <a:p>
            <a:pPr marL="571500" lvl="1" indent="0">
              <a:buNone/>
            </a:pPr>
            <a:r>
              <a:rPr lang="en-US" dirty="0"/>
              <a:t>			FFNN(x)=Linear</a:t>
            </a:r>
            <a:r>
              <a:rPr lang="en-US" baseline="-25000" dirty="0"/>
              <a:t>2</a:t>
            </a:r>
            <a:r>
              <a:rPr lang="en-US" dirty="0"/>
              <a:t>​(</a:t>
            </a:r>
            <a:r>
              <a:rPr lang="en-US" dirty="0" err="1"/>
              <a:t>ReLU</a:t>
            </a:r>
            <a:r>
              <a:rPr lang="en-US" dirty="0"/>
              <a:t>(Linear</a:t>
            </a:r>
            <a:r>
              <a:rPr lang="en-US" baseline="-25000" dirty="0"/>
              <a:t>1</a:t>
            </a:r>
            <a:r>
              <a:rPr lang="en-US" dirty="0"/>
              <a:t>​(x)))</a:t>
            </a:r>
            <a:endParaRPr lang="en-IN" dirty="0"/>
          </a:p>
        </p:txBody>
      </p:sp>
    </p:spTree>
    <p:extLst>
      <p:ext uri="{BB962C8B-B14F-4D97-AF65-F5344CB8AC3E}">
        <p14:creationId xmlns:p14="http://schemas.microsoft.com/office/powerpoint/2010/main" val="840419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7C7201D-83CC-E4EF-D075-4FEB869E47E0}"/>
              </a:ext>
            </a:extLst>
          </p:cNvPr>
          <p:cNvPicPr>
            <a:picLocks noChangeAspect="1"/>
          </p:cNvPicPr>
          <p:nvPr/>
        </p:nvPicPr>
        <p:blipFill>
          <a:blip r:embed="rId2"/>
          <a:stretch>
            <a:fillRect/>
          </a:stretch>
        </p:blipFill>
        <p:spPr>
          <a:xfrm>
            <a:off x="408781" y="880707"/>
            <a:ext cx="11374437" cy="5096586"/>
          </a:xfrm>
          <a:prstGeom prst="rect">
            <a:avLst/>
          </a:prstGeom>
        </p:spPr>
      </p:pic>
    </p:spTree>
    <p:extLst>
      <p:ext uri="{BB962C8B-B14F-4D97-AF65-F5344CB8AC3E}">
        <p14:creationId xmlns:p14="http://schemas.microsoft.com/office/powerpoint/2010/main" val="3941414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96AED-A10B-EAA7-413D-0073BC1AC6D1}"/>
              </a:ext>
            </a:extLst>
          </p:cNvPr>
          <p:cNvSpPr>
            <a:spLocks noGrp="1"/>
          </p:cNvSpPr>
          <p:nvPr>
            <p:ph type="title" idx="4294967295"/>
          </p:nvPr>
        </p:nvSpPr>
        <p:spPr>
          <a:xfrm>
            <a:off x="838200" y="365125"/>
            <a:ext cx="10515600" cy="1325563"/>
          </a:xfrm>
        </p:spPr>
        <p:txBody>
          <a:bodyPr/>
          <a:lstStyle/>
          <a:p>
            <a:r>
              <a:rPr lang="en-US" dirty="0"/>
              <a:t>seq2seq </a:t>
            </a:r>
            <a:endParaRPr lang="en-IN" dirty="0"/>
          </a:p>
        </p:txBody>
      </p:sp>
      <p:sp>
        <p:nvSpPr>
          <p:cNvPr id="3" name="Text Placeholder 2">
            <a:extLst>
              <a:ext uri="{FF2B5EF4-FFF2-40B4-BE49-F238E27FC236}">
                <a16:creationId xmlns:a16="http://schemas.microsoft.com/office/drawing/2014/main" id="{B1160CF3-35C3-4FD8-C4C2-0FEB9BE792BA}"/>
              </a:ext>
            </a:extLst>
          </p:cNvPr>
          <p:cNvSpPr>
            <a:spLocks noGrp="1"/>
          </p:cNvSpPr>
          <p:nvPr>
            <p:ph type="body" idx="1"/>
          </p:nvPr>
        </p:nvSpPr>
        <p:spPr>
          <a:xfrm>
            <a:off x="705035" y="3074841"/>
            <a:ext cx="2970320" cy="708318"/>
          </a:xfrm>
        </p:spPr>
        <p:txBody>
          <a:bodyPr>
            <a:normAutofit fontScale="92500"/>
          </a:bodyPr>
          <a:lstStyle/>
          <a:p>
            <a:pPr marL="114300" indent="0">
              <a:buNone/>
            </a:pPr>
            <a:r>
              <a:rPr lang="en-US" dirty="0"/>
              <a:t>“I like Rock n Roll.” </a:t>
            </a:r>
            <a:endParaRPr lang="en-IN" dirty="0"/>
          </a:p>
        </p:txBody>
      </p:sp>
      <p:sp>
        <p:nvSpPr>
          <p:cNvPr id="4" name="Rectangle: Rounded Corners 3">
            <a:extLst>
              <a:ext uri="{FF2B5EF4-FFF2-40B4-BE49-F238E27FC236}">
                <a16:creationId xmlns:a16="http://schemas.microsoft.com/office/drawing/2014/main" id="{DDDEB118-72EF-64C7-32A7-A0C80A43F026}"/>
              </a:ext>
            </a:extLst>
          </p:cNvPr>
          <p:cNvSpPr/>
          <p:nvPr/>
        </p:nvSpPr>
        <p:spPr>
          <a:xfrm>
            <a:off x="4731799" y="2766219"/>
            <a:ext cx="2352582" cy="13255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seq2seq model</a:t>
            </a:r>
            <a:endParaRPr lang="en-IN" dirty="0"/>
          </a:p>
        </p:txBody>
      </p:sp>
      <p:sp>
        <p:nvSpPr>
          <p:cNvPr id="5" name="Text Placeholder 2">
            <a:extLst>
              <a:ext uri="{FF2B5EF4-FFF2-40B4-BE49-F238E27FC236}">
                <a16:creationId xmlns:a16="http://schemas.microsoft.com/office/drawing/2014/main" id="{51655BE6-43BA-6B31-5E33-60D869251E49}"/>
              </a:ext>
            </a:extLst>
          </p:cNvPr>
          <p:cNvSpPr txBox="1">
            <a:spLocks/>
          </p:cNvSpPr>
          <p:nvPr/>
        </p:nvSpPr>
        <p:spPr>
          <a:xfrm>
            <a:off x="8514424" y="3824025"/>
            <a:ext cx="3380914" cy="708318"/>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s-ES" dirty="0"/>
              <a:t>“Me gusta el Rock n Roll.”</a:t>
            </a:r>
            <a:endParaRPr lang="en-IN" dirty="0"/>
          </a:p>
        </p:txBody>
      </p:sp>
      <p:sp>
        <p:nvSpPr>
          <p:cNvPr id="6" name="Text Placeholder 2">
            <a:extLst>
              <a:ext uri="{FF2B5EF4-FFF2-40B4-BE49-F238E27FC236}">
                <a16:creationId xmlns:a16="http://schemas.microsoft.com/office/drawing/2014/main" id="{62B2C78D-7E42-3E14-4939-4182E0A7736C}"/>
              </a:ext>
            </a:extLst>
          </p:cNvPr>
          <p:cNvSpPr txBox="1">
            <a:spLocks/>
          </p:cNvSpPr>
          <p:nvPr/>
        </p:nvSpPr>
        <p:spPr>
          <a:xfrm>
            <a:off x="8651289" y="2157035"/>
            <a:ext cx="2970320" cy="708318"/>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s-ES" dirty="0"/>
              <a:t>“</a:t>
            </a:r>
            <a:r>
              <a:rPr lang="es-ES" dirty="0" err="1"/>
              <a:t>J'aime</a:t>
            </a:r>
            <a:r>
              <a:rPr lang="es-ES" dirty="0"/>
              <a:t> le </a:t>
            </a:r>
            <a:r>
              <a:rPr lang="es-ES" dirty="0" err="1"/>
              <a:t>Rock'n'Roll</a:t>
            </a:r>
            <a:r>
              <a:rPr lang="es-ES" dirty="0"/>
              <a:t>.”</a:t>
            </a:r>
            <a:endParaRPr lang="en-IN" dirty="0"/>
          </a:p>
        </p:txBody>
      </p:sp>
      <p:sp>
        <p:nvSpPr>
          <p:cNvPr id="7" name="Text Placeholder 2">
            <a:extLst>
              <a:ext uri="{FF2B5EF4-FFF2-40B4-BE49-F238E27FC236}">
                <a16:creationId xmlns:a16="http://schemas.microsoft.com/office/drawing/2014/main" id="{5064F4E4-1AF0-DDB6-9C98-575AE32517EB}"/>
              </a:ext>
            </a:extLst>
          </p:cNvPr>
          <p:cNvSpPr txBox="1">
            <a:spLocks/>
          </p:cNvSpPr>
          <p:nvPr/>
        </p:nvSpPr>
        <p:spPr>
          <a:xfrm>
            <a:off x="8582856" y="3132218"/>
            <a:ext cx="3380914" cy="7083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a:t>
            </a:r>
            <a:r>
              <a:rPr lang="hi-IN" sz="2000" dirty="0"/>
              <a:t>म रक एण रोल मनपराउछु</a:t>
            </a:r>
            <a:r>
              <a:rPr lang="en-US" sz="2000" dirty="0"/>
              <a:t>”</a:t>
            </a:r>
            <a:endParaRPr lang="en-IN" sz="2000" dirty="0"/>
          </a:p>
        </p:txBody>
      </p:sp>
      <p:cxnSp>
        <p:nvCxnSpPr>
          <p:cNvPr id="9" name="Straight Arrow Connector 8">
            <a:extLst>
              <a:ext uri="{FF2B5EF4-FFF2-40B4-BE49-F238E27FC236}">
                <a16:creationId xmlns:a16="http://schemas.microsoft.com/office/drawing/2014/main" id="{4EAF14E2-1BB5-FDB4-54A9-F28D1CE80470}"/>
              </a:ext>
            </a:extLst>
          </p:cNvPr>
          <p:cNvCxnSpPr>
            <a:stCxn id="3" idx="3"/>
          </p:cNvCxnSpPr>
          <p:nvPr/>
        </p:nvCxnSpPr>
        <p:spPr>
          <a:xfrm>
            <a:off x="3675355" y="3429000"/>
            <a:ext cx="781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B2A33F9-3DD2-111A-222C-67F17D3EB2EA}"/>
              </a:ext>
            </a:extLst>
          </p:cNvPr>
          <p:cNvCxnSpPr>
            <a:endCxn id="6" idx="1"/>
          </p:cNvCxnSpPr>
          <p:nvPr/>
        </p:nvCxnSpPr>
        <p:spPr>
          <a:xfrm flipV="1">
            <a:off x="7377344" y="2511194"/>
            <a:ext cx="1273945" cy="8445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2E8F973F-1C9E-BB54-3852-F1C35ED79E9A}"/>
              </a:ext>
            </a:extLst>
          </p:cNvPr>
          <p:cNvCxnSpPr>
            <a:cxnSpLocks/>
            <a:endCxn id="7" idx="1"/>
          </p:cNvCxnSpPr>
          <p:nvPr/>
        </p:nvCxnSpPr>
        <p:spPr>
          <a:xfrm>
            <a:off x="7492753" y="3467231"/>
            <a:ext cx="1090103" cy="191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91A377FD-C4A6-2113-F4A3-F7B6972FBD19}"/>
              </a:ext>
            </a:extLst>
          </p:cNvPr>
          <p:cNvCxnSpPr>
            <a:cxnSpLocks/>
            <a:endCxn id="5" idx="1"/>
          </p:cNvCxnSpPr>
          <p:nvPr/>
        </p:nvCxnSpPr>
        <p:spPr>
          <a:xfrm>
            <a:off x="7377344" y="3557160"/>
            <a:ext cx="1137080" cy="6210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5F10F2-AB64-88EC-9412-B3B98865A411}"/>
              </a:ext>
            </a:extLst>
          </p:cNvPr>
          <p:cNvSpPr txBox="1"/>
          <p:nvPr/>
        </p:nvSpPr>
        <p:spPr>
          <a:xfrm>
            <a:off x="713912" y="4946333"/>
            <a:ext cx="10639888" cy="1015663"/>
          </a:xfrm>
          <a:prstGeom prst="rect">
            <a:avLst/>
          </a:prstGeom>
          <a:noFill/>
        </p:spPr>
        <p:txBody>
          <a:bodyPr wrap="square">
            <a:spAutoFit/>
          </a:bodyPr>
          <a:lstStyle/>
          <a:p>
            <a:pPr marL="342900" indent="-342900">
              <a:buFont typeface="Arial" panose="020B0604020202020204" pitchFamily="34" charset="0"/>
              <a:buChar char="•"/>
            </a:pPr>
            <a:r>
              <a:rPr lang="en-US" sz="2000" dirty="0"/>
              <a:t>Predict an output sequence from an input sequence of different length. </a:t>
            </a:r>
          </a:p>
          <a:p>
            <a:pPr marL="342900" indent="-342900">
              <a:buFont typeface="Arial" panose="020B0604020202020204" pitchFamily="34" charset="0"/>
              <a:buChar char="•"/>
            </a:pPr>
            <a:r>
              <a:rPr lang="en-US" sz="2000" dirty="0"/>
              <a:t>There is no guarantee that the input sequence is the same length, or even the same order as the output sentence.</a:t>
            </a:r>
            <a:endParaRPr lang="en-IN" sz="2000" dirty="0"/>
          </a:p>
        </p:txBody>
      </p:sp>
    </p:spTree>
    <p:extLst>
      <p:ext uri="{BB962C8B-B14F-4D97-AF65-F5344CB8AC3E}">
        <p14:creationId xmlns:p14="http://schemas.microsoft.com/office/powerpoint/2010/main" val="1391335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30EA1-7340-455A-D455-C8A0D1221484}"/>
              </a:ext>
            </a:extLst>
          </p:cNvPr>
          <p:cNvPicPr>
            <a:picLocks noChangeAspect="1"/>
          </p:cNvPicPr>
          <p:nvPr/>
        </p:nvPicPr>
        <p:blipFill>
          <a:blip r:embed="rId2"/>
          <a:stretch>
            <a:fillRect/>
          </a:stretch>
        </p:blipFill>
        <p:spPr>
          <a:xfrm>
            <a:off x="389728" y="928338"/>
            <a:ext cx="11412543" cy="5001323"/>
          </a:xfrm>
          <a:prstGeom prst="rect">
            <a:avLst/>
          </a:prstGeom>
        </p:spPr>
      </p:pic>
    </p:spTree>
    <p:extLst>
      <p:ext uri="{BB962C8B-B14F-4D97-AF65-F5344CB8AC3E}">
        <p14:creationId xmlns:p14="http://schemas.microsoft.com/office/powerpoint/2010/main" val="1783190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1F339B-05E0-4AAE-28EB-D7B4416903AC}"/>
              </a:ext>
            </a:extLst>
          </p:cNvPr>
          <p:cNvPicPr>
            <a:picLocks noChangeAspect="1"/>
          </p:cNvPicPr>
          <p:nvPr/>
        </p:nvPicPr>
        <p:blipFill>
          <a:blip r:embed="rId2"/>
          <a:stretch>
            <a:fillRect/>
          </a:stretch>
        </p:blipFill>
        <p:spPr>
          <a:xfrm>
            <a:off x="399255" y="990259"/>
            <a:ext cx="11393490" cy="4877481"/>
          </a:xfrm>
          <a:prstGeom prst="rect">
            <a:avLst/>
          </a:prstGeom>
        </p:spPr>
      </p:pic>
    </p:spTree>
    <p:extLst>
      <p:ext uri="{BB962C8B-B14F-4D97-AF65-F5344CB8AC3E}">
        <p14:creationId xmlns:p14="http://schemas.microsoft.com/office/powerpoint/2010/main" val="2090034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06AE6-E108-09EC-D497-E5F08B23E3BD}"/>
              </a:ext>
            </a:extLst>
          </p:cNvPr>
          <p:cNvPicPr>
            <a:picLocks noChangeAspect="1"/>
          </p:cNvPicPr>
          <p:nvPr/>
        </p:nvPicPr>
        <p:blipFill>
          <a:blip r:embed="rId2"/>
          <a:stretch>
            <a:fillRect/>
          </a:stretch>
        </p:blipFill>
        <p:spPr>
          <a:xfrm>
            <a:off x="389728" y="961680"/>
            <a:ext cx="11412543" cy="4934639"/>
          </a:xfrm>
          <a:prstGeom prst="rect">
            <a:avLst/>
          </a:prstGeom>
        </p:spPr>
      </p:pic>
    </p:spTree>
    <p:extLst>
      <p:ext uri="{BB962C8B-B14F-4D97-AF65-F5344CB8AC3E}">
        <p14:creationId xmlns:p14="http://schemas.microsoft.com/office/powerpoint/2010/main" val="159799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53EAC8-1671-5458-3C8E-A02EF3CDE381}"/>
              </a:ext>
            </a:extLst>
          </p:cNvPr>
          <p:cNvPicPr>
            <a:picLocks noChangeAspect="1"/>
          </p:cNvPicPr>
          <p:nvPr/>
        </p:nvPicPr>
        <p:blipFill>
          <a:blip r:embed="rId2"/>
          <a:stretch>
            <a:fillRect/>
          </a:stretch>
        </p:blipFill>
        <p:spPr>
          <a:xfrm>
            <a:off x="389728" y="985496"/>
            <a:ext cx="11412543" cy="4887007"/>
          </a:xfrm>
          <a:prstGeom prst="rect">
            <a:avLst/>
          </a:prstGeom>
        </p:spPr>
      </p:pic>
    </p:spTree>
    <p:extLst>
      <p:ext uri="{BB962C8B-B14F-4D97-AF65-F5344CB8AC3E}">
        <p14:creationId xmlns:p14="http://schemas.microsoft.com/office/powerpoint/2010/main" val="1314921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EAED46-9577-14BA-C17B-E0CB14C87CE3}"/>
              </a:ext>
            </a:extLst>
          </p:cNvPr>
          <p:cNvPicPr>
            <a:picLocks noChangeAspect="1"/>
          </p:cNvPicPr>
          <p:nvPr/>
        </p:nvPicPr>
        <p:blipFill>
          <a:blip r:embed="rId2"/>
          <a:stretch>
            <a:fillRect/>
          </a:stretch>
        </p:blipFill>
        <p:spPr>
          <a:xfrm>
            <a:off x="399255" y="985496"/>
            <a:ext cx="11393490" cy="4887007"/>
          </a:xfrm>
          <a:prstGeom prst="rect">
            <a:avLst/>
          </a:prstGeom>
        </p:spPr>
      </p:pic>
    </p:spTree>
    <p:extLst>
      <p:ext uri="{BB962C8B-B14F-4D97-AF65-F5344CB8AC3E}">
        <p14:creationId xmlns:p14="http://schemas.microsoft.com/office/powerpoint/2010/main" val="2807069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7E337-4F08-09D2-1134-93634AFF6C8B}"/>
              </a:ext>
            </a:extLst>
          </p:cNvPr>
          <p:cNvPicPr>
            <a:picLocks noChangeAspect="1"/>
          </p:cNvPicPr>
          <p:nvPr/>
        </p:nvPicPr>
        <p:blipFill>
          <a:blip r:embed="rId2"/>
          <a:stretch>
            <a:fillRect/>
          </a:stretch>
        </p:blipFill>
        <p:spPr>
          <a:xfrm>
            <a:off x="404018" y="952154"/>
            <a:ext cx="11383964" cy="4953691"/>
          </a:xfrm>
          <a:prstGeom prst="rect">
            <a:avLst/>
          </a:prstGeom>
        </p:spPr>
      </p:pic>
    </p:spTree>
    <p:extLst>
      <p:ext uri="{BB962C8B-B14F-4D97-AF65-F5344CB8AC3E}">
        <p14:creationId xmlns:p14="http://schemas.microsoft.com/office/powerpoint/2010/main" val="3612618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FD51-FABA-25C8-CAAA-9C09A15FD79D}"/>
              </a:ext>
            </a:extLst>
          </p:cNvPr>
          <p:cNvSpPr>
            <a:spLocks noGrp="1"/>
          </p:cNvSpPr>
          <p:nvPr>
            <p:ph type="title" idx="4294967295"/>
          </p:nvPr>
        </p:nvSpPr>
        <p:spPr>
          <a:xfrm>
            <a:off x="838200" y="365125"/>
            <a:ext cx="10515600" cy="1325563"/>
          </a:xfrm>
        </p:spPr>
        <p:txBody>
          <a:bodyPr/>
          <a:lstStyle/>
          <a:p>
            <a:endParaRPr lang="en-IN"/>
          </a:p>
        </p:txBody>
      </p:sp>
      <p:sp>
        <p:nvSpPr>
          <p:cNvPr id="3" name="Text Placeholder 2">
            <a:extLst>
              <a:ext uri="{FF2B5EF4-FFF2-40B4-BE49-F238E27FC236}">
                <a16:creationId xmlns:a16="http://schemas.microsoft.com/office/drawing/2014/main" id="{4712A50B-D1A0-88E6-F18A-7ECA1BAC97E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C21F8F9-99B9-91B8-1CD0-5CB7F82EED95}"/>
              </a:ext>
            </a:extLst>
          </p:cNvPr>
          <p:cNvPicPr>
            <a:picLocks noChangeAspect="1"/>
          </p:cNvPicPr>
          <p:nvPr/>
        </p:nvPicPr>
        <p:blipFill>
          <a:blip r:embed="rId2"/>
          <a:stretch>
            <a:fillRect/>
          </a:stretch>
        </p:blipFill>
        <p:spPr>
          <a:xfrm>
            <a:off x="146807" y="313890"/>
            <a:ext cx="11898385" cy="6230219"/>
          </a:xfrm>
          <a:prstGeom prst="rect">
            <a:avLst/>
          </a:prstGeom>
        </p:spPr>
      </p:pic>
      <p:sp>
        <p:nvSpPr>
          <p:cNvPr id="9" name="TextBox 8">
            <a:extLst>
              <a:ext uri="{FF2B5EF4-FFF2-40B4-BE49-F238E27FC236}">
                <a16:creationId xmlns:a16="http://schemas.microsoft.com/office/drawing/2014/main" id="{2E74A741-B0A6-DDA5-E9E0-8F7E2FEFE04B}"/>
              </a:ext>
            </a:extLst>
          </p:cNvPr>
          <p:cNvSpPr txBox="1"/>
          <p:nvPr/>
        </p:nvSpPr>
        <p:spPr>
          <a:xfrm>
            <a:off x="5388428" y="6466072"/>
            <a:ext cx="6656764" cy="307777"/>
          </a:xfrm>
          <a:prstGeom prst="rect">
            <a:avLst/>
          </a:prstGeom>
          <a:noFill/>
        </p:spPr>
        <p:txBody>
          <a:bodyPr wrap="square">
            <a:spAutoFit/>
          </a:bodyPr>
          <a:lstStyle/>
          <a:p>
            <a:r>
              <a:rPr lang="en-IN" dirty="0"/>
              <a:t>https://deeplearning.cs.cmu.edu/F23/document/slides/lec19.transformersLLMs.pdf</a:t>
            </a:r>
          </a:p>
        </p:txBody>
      </p:sp>
    </p:spTree>
    <p:extLst>
      <p:ext uri="{BB962C8B-B14F-4D97-AF65-F5344CB8AC3E}">
        <p14:creationId xmlns:p14="http://schemas.microsoft.com/office/powerpoint/2010/main" val="1353253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6CB45-97CD-B169-9A8E-C6F36736B3A4}"/>
              </a:ext>
            </a:extLst>
          </p:cNvPr>
          <p:cNvSpPr>
            <a:spLocks noGrp="1"/>
          </p:cNvSpPr>
          <p:nvPr>
            <p:ph type="title" idx="4294967295"/>
          </p:nvPr>
        </p:nvSpPr>
        <p:spPr>
          <a:xfrm>
            <a:off x="838200" y="365125"/>
            <a:ext cx="10515600" cy="1325563"/>
          </a:xfrm>
        </p:spPr>
        <p:txBody>
          <a:bodyPr/>
          <a:lstStyle/>
          <a:p>
            <a:r>
              <a:rPr lang="en-US" dirty="0"/>
              <a:t>Quick question</a:t>
            </a:r>
            <a:endParaRPr lang="en-IN" dirty="0"/>
          </a:p>
        </p:txBody>
      </p:sp>
      <p:pic>
        <p:nvPicPr>
          <p:cNvPr id="5" name="Picture 4">
            <a:extLst>
              <a:ext uri="{FF2B5EF4-FFF2-40B4-BE49-F238E27FC236}">
                <a16:creationId xmlns:a16="http://schemas.microsoft.com/office/drawing/2014/main" id="{6D5CF1B7-AFAE-0C8E-8569-2C1B87AD9102}"/>
              </a:ext>
            </a:extLst>
          </p:cNvPr>
          <p:cNvPicPr>
            <a:picLocks noChangeAspect="1"/>
          </p:cNvPicPr>
          <p:nvPr/>
        </p:nvPicPr>
        <p:blipFill>
          <a:blip r:embed="rId2"/>
          <a:stretch>
            <a:fillRect/>
          </a:stretch>
        </p:blipFill>
        <p:spPr>
          <a:xfrm>
            <a:off x="2404547" y="1466576"/>
            <a:ext cx="7382905" cy="3924848"/>
          </a:xfrm>
          <a:prstGeom prst="rect">
            <a:avLst/>
          </a:prstGeom>
        </p:spPr>
      </p:pic>
    </p:spTree>
    <p:extLst>
      <p:ext uri="{BB962C8B-B14F-4D97-AF65-F5344CB8AC3E}">
        <p14:creationId xmlns:p14="http://schemas.microsoft.com/office/powerpoint/2010/main" val="832081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E8847B-CEB8-3412-15E7-74F461886B20}"/>
              </a:ext>
            </a:extLst>
          </p:cNvPr>
          <p:cNvSpPr>
            <a:spLocks noGrp="1"/>
          </p:cNvSpPr>
          <p:nvPr>
            <p:ph type="body" idx="1"/>
          </p:nvPr>
        </p:nvSpPr>
        <p:spPr>
          <a:xfrm>
            <a:off x="3187337" y="1084217"/>
            <a:ext cx="8166463" cy="5092746"/>
          </a:xfrm>
        </p:spPr>
        <p:txBody>
          <a:bodyPr>
            <a:normAutofit fontScale="85000" lnSpcReduction="20000"/>
          </a:bodyPr>
          <a:lstStyle/>
          <a:p>
            <a:r>
              <a:rPr lang="en-US" dirty="0"/>
              <a:t>The encoder processes the input sequence (e.g., a sentence in the source language) and produces a series of context vectors, one for each input token. These context vectors form the keys (K) and values (V) for the cross attention mechanism.</a:t>
            </a:r>
            <a:br>
              <a:rPr lang="en-US" dirty="0"/>
            </a:br>
            <a:endParaRPr lang="en-US" dirty="0"/>
          </a:p>
          <a:p>
            <a:r>
              <a:rPr lang="en-US" dirty="0"/>
              <a:t>The decoder processes the partially generated output sequence up to the current position and produces an intermediate representation. This serves as the query (Q).</a:t>
            </a:r>
            <a:br>
              <a:rPr lang="en-US" dirty="0"/>
            </a:br>
            <a:endParaRPr lang="en-US" dirty="0"/>
          </a:p>
          <a:p>
            <a:r>
              <a:rPr lang="en-US" dirty="0"/>
              <a:t>Similar to self-attention, the decoder's intermediate representation is linearly projected to form the query matrix (Q).</a:t>
            </a:r>
            <a:br>
              <a:rPr lang="en-US" dirty="0"/>
            </a:br>
            <a:endParaRPr lang="en-US" dirty="0"/>
          </a:p>
          <a:p>
            <a:r>
              <a:rPr lang="en-US" dirty="0"/>
              <a:t>The encoder's output is linearly projected to form the key (K) and value (V) matrices.</a:t>
            </a:r>
            <a:endParaRPr lang="en-IN" dirty="0"/>
          </a:p>
          <a:p>
            <a:endParaRPr lang="en-IN" dirty="0"/>
          </a:p>
          <a:p>
            <a:endParaRPr lang="en-IN" dirty="0"/>
          </a:p>
        </p:txBody>
      </p:sp>
      <p:sp>
        <p:nvSpPr>
          <p:cNvPr id="4" name="Title 1">
            <a:extLst>
              <a:ext uri="{FF2B5EF4-FFF2-40B4-BE49-F238E27FC236}">
                <a16:creationId xmlns:a16="http://schemas.microsoft.com/office/drawing/2014/main" id="{C1D9D2DC-5436-6031-9410-CBB83B48E3CF}"/>
              </a:ext>
            </a:extLst>
          </p:cNvPr>
          <p:cNvSpPr>
            <a:spLocks noGrp="1"/>
          </p:cNvSpPr>
          <p:nvPr>
            <p:ph type="title" idx="4294967295"/>
          </p:nvPr>
        </p:nvSpPr>
        <p:spPr>
          <a:xfrm>
            <a:off x="838200" y="-92075"/>
            <a:ext cx="10515600" cy="1325563"/>
          </a:xfrm>
        </p:spPr>
        <p:txBody>
          <a:bodyPr/>
          <a:lstStyle/>
          <a:p>
            <a:pPr algn="r"/>
            <a:r>
              <a:rPr lang="en-US" sz="3600" dirty="0">
                <a:solidFill>
                  <a:srgbClr val="000000"/>
                </a:solidFill>
                <a:latin typeface="Aharoni" panose="020F0502020204030204" pitchFamily="2" charset="-79"/>
                <a:cs typeface="Aharoni" panose="020F0502020204030204" pitchFamily="2" charset="-79"/>
                <a:sym typeface="Arial"/>
              </a:rPr>
              <a:t>Decoder</a:t>
            </a:r>
            <a:r>
              <a:rPr lang="en-US" dirty="0"/>
              <a:t> </a:t>
            </a:r>
            <a:endParaRPr lang="en-IN" dirty="0"/>
          </a:p>
        </p:txBody>
      </p:sp>
      <p:pic>
        <p:nvPicPr>
          <p:cNvPr id="5" name="Picture 4">
            <a:extLst>
              <a:ext uri="{FF2B5EF4-FFF2-40B4-BE49-F238E27FC236}">
                <a16:creationId xmlns:a16="http://schemas.microsoft.com/office/drawing/2014/main" id="{C6722086-A63D-CEC6-E1BD-340EE35343BF}"/>
              </a:ext>
            </a:extLst>
          </p:cNvPr>
          <p:cNvPicPr>
            <a:picLocks noChangeAspect="1"/>
          </p:cNvPicPr>
          <p:nvPr/>
        </p:nvPicPr>
        <p:blipFill rotWithShape="1">
          <a:blip r:embed="rId2"/>
          <a:srcRect l="52477"/>
          <a:stretch/>
        </p:blipFill>
        <p:spPr>
          <a:xfrm>
            <a:off x="838200" y="867916"/>
            <a:ext cx="2136838" cy="5624959"/>
          </a:xfrm>
          <a:prstGeom prst="rect">
            <a:avLst/>
          </a:prstGeom>
        </p:spPr>
      </p:pic>
    </p:spTree>
    <p:extLst>
      <p:ext uri="{BB962C8B-B14F-4D97-AF65-F5344CB8AC3E}">
        <p14:creationId xmlns:p14="http://schemas.microsoft.com/office/powerpoint/2010/main" val="477036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77420A-6B52-A4BD-6156-F8F4265F9085}"/>
              </a:ext>
            </a:extLst>
          </p:cNvPr>
          <p:cNvSpPr>
            <a:spLocks noGrp="1"/>
          </p:cNvSpPr>
          <p:nvPr>
            <p:ph type="body" idx="1"/>
          </p:nvPr>
        </p:nvSpPr>
        <p:spPr>
          <a:xfrm>
            <a:off x="352697" y="1084217"/>
            <a:ext cx="11001103" cy="5092746"/>
          </a:xfrm>
        </p:spPr>
        <p:txBody>
          <a:bodyPr>
            <a:normAutofit fontScale="92500"/>
          </a:bodyPr>
          <a:lstStyle/>
          <a:p>
            <a:r>
              <a:rPr lang="en-US" dirty="0"/>
              <a:t>In the transformer model, the decoder is responsible for generating the output sequence (e.g., a translated sentence). </a:t>
            </a:r>
          </a:p>
          <a:p>
            <a:endParaRPr lang="en-US" dirty="0"/>
          </a:p>
          <a:p>
            <a:r>
              <a:rPr lang="en-US" dirty="0"/>
              <a:t>Cross attention allows the decoder to focus on relevant parts of the encoder's output while generating the sequence.</a:t>
            </a:r>
            <a:br>
              <a:rPr lang="en-US" dirty="0"/>
            </a:br>
            <a:endParaRPr lang="en-US" dirty="0"/>
          </a:p>
          <a:p>
            <a:r>
              <a:rPr lang="en-US" dirty="0"/>
              <a:t>To do this effectively, it needs to attend to the context provided by the encoder's output (the representation of the input sequence). </a:t>
            </a:r>
            <a:br>
              <a:rPr lang="en-US" dirty="0"/>
            </a:br>
            <a:endParaRPr lang="en-US" dirty="0"/>
          </a:p>
          <a:p>
            <a:r>
              <a:rPr lang="en-US" dirty="0"/>
              <a:t>Cross attention enables this by allowing the decoder to use the encoder's output as the key (K) and value (V) in the attention mechanism, while the decoder's own intermediate states serve as the query (Q).</a:t>
            </a:r>
            <a:endParaRPr lang="en-IN" dirty="0"/>
          </a:p>
        </p:txBody>
      </p:sp>
      <p:sp>
        <p:nvSpPr>
          <p:cNvPr id="4" name="TextBox 3">
            <a:extLst>
              <a:ext uri="{FF2B5EF4-FFF2-40B4-BE49-F238E27FC236}">
                <a16:creationId xmlns:a16="http://schemas.microsoft.com/office/drawing/2014/main" id="{B1DAC09B-EF39-F0A3-E57F-506ECF67AA8E}"/>
              </a:ext>
            </a:extLst>
          </p:cNvPr>
          <p:cNvSpPr txBox="1"/>
          <p:nvPr/>
        </p:nvSpPr>
        <p:spPr>
          <a:xfrm>
            <a:off x="8392889" y="209932"/>
            <a:ext cx="3477234"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Cross Attention</a:t>
            </a:r>
            <a:endParaRPr lang="en-IN" sz="36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92734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03E124-2793-3565-69AB-9F55983398A0}"/>
              </a:ext>
            </a:extLst>
          </p:cNvPr>
          <p:cNvPicPr>
            <a:picLocks noChangeAspect="1"/>
          </p:cNvPicPr>
          <p:nvPr/>
        </p:nvPicPr>
        <p:blipFill>
          <a:blip r:embed="rId2"/>
          <a:stretch>
            <a:fillRect/>
          </a:stretch>
        </p:blipFill>
        <p:spPr>
          <a:xfrm>
            <a:off x="352697" y="925991"/>
            <a:ext cx="4454434" cy="5396431"/>
          </a:xfrm>
          <a:prstGeom prst="rect">
            <a:avLst/>
          </a:prstGeom>
        </p:spPr>
      </p:pic>
      <p:sp>
        <p:nvSpPr>
          <p:cNvPr id="9" name="TextBox 8">
            <a:extLst>
              <a:ext uri="{FF2B5EF4-FFF2-40B4-BE49-F238E27FC236}">
                <a16:creationId xmlns:a16="http://schemas.microsoft.com/office/drawing/2014/main" id="{FDCD0344-0FF8-C9D5-ADE1-AE4FF607A5C8}"/>
              </a:ext>
            </a:extLst>
          </p:cNvPr>
          <p:cNvSpPr txBox="1"/>
          <p:nvPr/>
        </p:nvSpPr>
        <p:spPr>
          <a:xfrm>
            <a:off x="5257800" y="1166841"/>
            <a:ext cx="6096000" cy="4524315"/>
          </a:xfrm>
          <a:prstGeom prst="rect">
            <a:avLst/>
          </a:prstGeom>
          <a:noFill/>
        </p:spPr>
        <p:txBody>
          <a:bodyPr wrap="square">
            <a:spAutoFit/>
          </a:bodyPr>
          <a:lstStyle/>
          <a:p>
            <a:r>
              <a:rPr lang="en-US" sz="2400" dirty="0"/>
              <a:t>Although DNNs work well whenever large labeled training sets are available, they cannot be used to map sequences to sequences. In this paper, we present a general end-to-end approach to sequence learning that makes minimal assumptions on the sequence structure. Our method uses a multilayered Long Short-Term Memory (LSTM) to map the input sequence to a vector of a fixed dimensionality, and then another deep LSTM to decode the target sequence from the vector.</a:t>
            </a:r>
            <a:endParaRPr lang="en-IN" sz="2400" dirty="0"/>
          </a:p>
        </p:txBody>
      </p:sp>
    </p:spTree>
    <p:extLst>
      <p:ext uri="{BB962C8B-B14F-4D97-AF65-F5344CB8AC3E}">
        <p14:creationId xmlns:p14="http://schemas.microsoft.com/office/powerpoint/2010/main" val="212946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77420A-6B52-A4BD-6156-F8F4265F9085}"/>
              </a:ext>
            </a:extLst>
          </p:cNvPr>
          <p:cNvSpPr>
            <a:spLocks noGrp="1"/>
          </p:cNvSpPr>
          <p:nvPr>
            <p:ph type="body" idx="1"/>
          </p:nvPr>
        </p:nvSpPr>
        <p:spPr>
          <a:xfrm>
            <a:off x="3997234" y="1959429"/>
            <a:ext cx="7356566" cy="4217534"/>
          </a:xfrm>
        </p:spPr>
        <p:txBody>
          <a:bodyPr>
            <a:normAutofit fontScale="92500" lnSpcReduction="20000"/>
          </a:bodyPr>
          <a:lstStyle/>
          <a:p>
            <a:r>
              <a:rPr lang="en-US" dirty="0"/>
              <a:t>Allows the model to focus on different parts of the input sequence simultaneously, providing multiple perspectives for capturing relationships between tokens.</a:t>
            </a:r>
          </a:p>
          <a:p>
            <a:pPr algn="l">
              <a:buFont typeface="+mj-lt"/>
              <a:buAutoNum type="arabicPeriod"/>
            </a:pPr>
            <a:r>
              <a:rPr lang="en-US" dirty="0"/>
              <a:t>Linear Projections:</a:t>
            </a:r>
          </a:p>
          <a:p>
            <a:pPr marL="742950" lvl="1" indent="-285750" algn="l">
              <a:buFont typeface="+mj-lt"/>
              <a:buAutoNum type="arabicPeriod"/>
            </a:pPr>
            <a:r>
              <a:rPr lang="en-US" sz="2800" dirty="0"/>
              <a:t>The input sequence is linearly projected into multiple sets of queries, keys, and values.</a:t>
            </a:r>
          </a:p>
          <a:p>
            <a:pPr marL="742950" lvl="1" indent="-285750" algn="l">
              <a:buFont typeface="+mj-lt"/>
              <a:buAutoNum type="arabicPeriod"/>
            </a:pPr>
            <a:r>
              <a:rPr lang="en-US" sz="2800" dirty="0"/>
              <a:t>These projections are performed independently for each attention head.</a:t>
            </a:r>
          </a:p>
          <a:p>
            <a:pPr marL="742950" lvl="1" indent="-285750" algn="l">
              <a:buFont typeface="+mj-lt"/>
              <a:buAutoNum type="arabicPeriod"/>
            </a:pPr>
            <a:r>
              <a:rPr lang="en-US" sz="2800" dirty="0"/>
              <a:t>If the input has dimensionality 𝑑</a:t>
            </a:r>
            <a:r>
              <a:rPr lang="en-US" sz="2800" baseline="-25000" dirty="0"/>
              <a:t>model </a:t>
            </a:r>
            <a:r>
              <a:rPr lang="en-US" sz="2800" dirty="0"/>
              <a:t>​ and there are ℎ heads, each projection reduces the dimensionality to 𝑑</a:t>
            </a:r>
            <a:r>
              <a:rPr lang="en-US" sz="2800" baseline="-25000" dirty="0"/>
              <a:t>𝑘</a:t>
            </a:r>
            <a:r>
              <a:rPr lang="en-US" sz="2800" dirty="0"/>
              <a:t>=𝑑</a:t>
            </a:r>
            <a:r>
              <a:rPr lang="en-US" sz="2800" baseline="-25000" dirty="0"/>
              <a:t>model</a:t>
            </a:r>
            <a:r>
              <a:rPr lang="en-US" sz="2800" dirty="0"/>
              <a:t>/ℎ.</a:t>
            </a:r>
          </a:p>
          <a:p>
            <a:endParaRPr lang="en-IN" dirty="0"/>
          </a:p>
        </p:txBody>
      </p:sp>
      <p:sp>
        <p:nvSpPr>
          <p:cNvPr id="4" name="TextBox 3">
            <a:extLst>
              <a:ext uri="{FF2B5EF4-FFF2-40B4-BE49-F238E27FC236}">
                <a16:creationId xmlns:a16="http://schemas.microsoft.com/office/drawing/2014/main" id="{B1DAC09B-EF39-F0A3-E57F-506ECF67AA8E}"/>
              </a:ext>
            </a:extLst>
          </p:cNvPr>
          <p:cNvSpPr txBox="1"/>
          <p:nvPr/>
        </p:nvSpPr>
        <p:spPr>
          <a:xfrm>
            <a:off x="7261168" y="209932"/>
            <a:ext cx="4608955"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Multi head attention</a:t>
            </a:r>
            <a:endParaRPr lang="en-IN" sz="3600" dirty="0">
              <a:latin typeface="Aharoni" panose="020F0502020204030204" pitchFamily="2" charset="-79"/>
              <a:cs typeface="Aharoni" panose="020F0502020204030204" pitchFamily="2" charset="-79"/>
            </a:endParaRPr>
          </a:p>
        </p:txBody>
      </p:sp>
      <p:sp>
        <p:nvSpPr>
          <p:cNvPr id="2" name="AutoShape 2" descr="Structure of multi-head attention layer. | Download Scientific Diagram">
            <a:extLst>
              <a:ext uri="{FF2B5EF4-FFF2-40B4-BE49-F238E27FC236}">
                <a16:creationId xmlns:a16="http://schemas.microsoft.com/office/drawing/2014/main" id="{5A558E3B-3987-C476-4E27-9A2773FEEF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ED2BD60E-E4E8-0E28-71ED-CCDF7E954746}"/>
              </a:ext>
            </a:extLst>
          </p:cNvPr>
          <p:cNvPicPr>
            <a:picLocks noChangeAspect="1"/>
          </p:cNvPicPr>
          <p:nvPr/>
        </p:nvPicPr>
        <p:blipFill>
          <a:blip r:embed="rId2"/>
          <a:stretch>
            <a:fillRect/>
          </a:stretch>
        </p:blipFill>
        <p:spPr>
          <a:xfrm>
            <a:off x="100625" y="1059860"/>
            <a:ext cx="3762286" cy="4713923"/>
          </a:xfrm>
          <a:prstGeom prst="rect">
            <a:avLst/>
          </a:prstGeom>
        </p:spPr>
      </p:pic>
      <p:sp>
        <p:nvSpPr>
          <p:cNvPr id="10" name="TextBox 9">
            <a:extLst>
              <a:ext uri="{FF2B5EF4-FFF2-40B4-BE49-F238E27FC236}">
                <a16:creationId xmlns:a16="http://schemas.microsoft.com/office/drawing/2014/main" id="{FABEB470-C179-C340-3EC2-C5703D417AB6}"/>
              </a:ext>
            </a:extLst>
          </p:cNvPr>
          <p:cNvSpPr txBox="1"/>
          <p:nvPr/>
        </p:nvSpPr>
        <p:spPr>
          <a:xfrm>
            <a:off x="148046" y="6176963"/>
            <a:ext cx="6100354" cy="738664"/>
          </a:xfrm>
          <a:prstGeom prst="rect">
            <a:avLst/>
          </a:prstGeom>
          <a:noFill/>
        </p:spPr>
        <p:txBody>
          <a:bodyPr wrap="square">
            <a:spAutoFit/>
          </a:bodyPr>
          <a:lstStyle/>
          <a:p>
            <a:r>
              <a:rPr lang="en-IN" dirty="0"/>
              <a:t>https://www.researchgate.net/profile/A-X/publication/334427742/figure/fig3/AS:987861692211201@1612535989364/Structure-of-multi-head-attention-layer.ppm</a:t>
            </a:r>
          </a:p>
        </p:txBody>
      </p:sp>
      <p:pic>
        <p:nvPicPr>
          <p:cNvPr id="12" name="Picture 11">
            <a:extLst>
              <a:ext uri="{FF2B5EF4-FFF2-40B4-BE49-F238E27FC236}">
                <a16:creationId xmlns:a16="http://schemas.microsoft.com/office/drawing/2014/main" id="{D535BC51-DB93-090F-BD4E-2383CB3C52A7}"/>
              </a:ext>
            </a:extLst>
          </p:cNvPr>
          <p:cNvPicPr>
            <a:picLocks noChangeAspect="1"/>
          </p:cNvPicPr>
          <p:nvPr/>
        </p:nvPicPr>
        <p:blipFill>
          <a:blip r:embed="rId3"/>
          <a:stretch>
            <a:fillRect/>
          </a:stretch>
        </p:blipFill>
        <p:spPr>
          <a:xfrm>
            <a:off x="5446728" y="1059860"/>
            <a:ext cx="4982270" cy="752580"/>
          </a:xfrm>
          <a:prstGeom prst="rect">
            <a:avLst/>
          </a:prstGeom>
        </p:spPr>
      </p:pic>
    </p:spTree>
    <p:extLst>
      <p:ext uri="{BB962C8B-B14F-4D97-AF65-F5344CB8AC3E}">
        <p14:creationId xmlns:p14="http://schemas.microsoft.com/office/powerpoint/2010/main" val="3694693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E400C6-15FA-B965-E8B9-3C89D8C6BA06}"/>
              </a:ext>
            </a:extLst>
          </p:cNvPr>
          <p:cNvSpPr>
            <a:spLocks noGrp="1"/>
          </p:cNvSpPr>
          <p:nvPr>
            <p:ph type="body" idx="1"/>
          </p:nvPr>
        </p:nvSpPr>
        <p:spPr>
          <a:xfrm>
            <a:off x="838200" y="692331"/>
            <a:ext cx="10515600" cy="5484632"/>
          </a:xfrm>
        </p:spPr>
        <p:txBody>
          <a:bodyPr/>
          <a:lstStyle/>
          <a:p>
            <a:r>
              <a:rPr lang="en-US"/>
              <a:t>For each head, we calculate the attention scores using Q, K, V matrices.</a:t>
            </a:r>
          </a:p>
          <a:p>
            <a:endParaRPr lang="en-US"/>
          </a:p>
          <a:p>
            <a:endParaRPr lang="en-US"/>
          </a:p>
          <a:p>
            <a:pPr algn="l">
              <a:buFont typeface="Arial" panose="020B0604020202020204" pitchFamily="34" charset="0"/>
              <a:buChar char="•"/>
            </a:pPr>
            <a:r>
              <a:rPr lang="en-US"/>
              <a:t>Concatenating the outputs of all heads results in a combined representation that incorporates different aspects of the input sequence.</a:t>
            </a:r>
          </a:p>
          <a:p>
            <a:endParaRPr lang="en-IN" dirty="0"/>
          </a:p>
        </p:txBody>
      </p:sp>
      <p:pic>
        <p:nvPicPr>
          <p:cNvPr id="4" name="Picture 3">
            <a:extLst>
              <a:ext uri="{FF2B5EF4-FFF2-40B4-BE49-F238E27FC236}">
                <a16:creationId xmlns:a16="http://schemas.microsoft.com/office/drawing/2014/main" id="{3211ADCB-FF47-4D50-3137-19B4E5859D39}"/>
              </a:ext>
            </a:extLst>
          </p:cNvPr>
          <p:cNvPicPr>
            <a:picLocks noChangeAspect="1"/>
          </p:cNvPicPr>
          <p:nvPr/>
        </p:nvPicPr>
        <p:blipFill>
          <a:blip r:embed="rId2"/>
          <a:stretch>
            <a:fillRect/>
          </a:stretch>
        </p:blipFill>
        <p:spPr>
          <a:xfrm>
            <a:off x="2873787" y="1439227"/>
            <a:ext cx="5715130" cy="964339"/>
          </a:xfrm>
          <a:prstGeom prst="rect">
            <a:avLst/>
          </a:prstGeom>
        </p:spPr>
      </p:pic>
      <p:sp>
        <p:nvSpPr>
          <p:cNvPr id="6" name="TextBox 5">
            <a:extLst>
              <a:ext uri="{FF2B5EF4-FFF2-40B4-BE49-F238E27FC236}">
                <a16:creationId xmlns:a16="http://schemas.microsoft.com/office/drawing/2014/main" id="{D5FE21E0-9103-4CF4-5396-B25847205101}"/>
              </a:ext>
            </a:extLst>
          </p:cNvPr>
          <p:cNvSpPr txBox="1"/>
          <p:nvPr/>
        </p:nvSpPr>
        <p:spPr>
          <a:xfrm>
            <a:off x="1412967" y="4454435"/>
            <a:ext cx="8149046" cy="461665"/>
          </a:xfrm>
          <a:prstGeom prst="rect">
            <a:avLst/>
          </a:prstGeom>
          <a:noFill/>
        </p:spPr>
        <p:txBody>
          <a:bodyPr wrap="square">
            <a:spAutoFit/>
          </a:bodyPr>
          <a:lstStyle/>
          <a:p>
            <a:r>
              <a:rPr lang="en-IN" sz="2400" b="0" i="0" dirty="0" err="1">
                <a:solidFill>
                  <a:srgbClr val="0D0D0D"/>
                </a:solidFill>
                <a:effectLst/>
                <a:highlight>
                  <a:srgbClr val="FFFFFF"/>
                </a:highlight>
                <a:latin typeface="KaTeX_Main"/>
              </a:rPr>
              <a:t>Input→Q</a:t>
            </a:r>
            <a:r>
              <a:rPr lang="en-IN" sz="2400" b="0" i="0" dirty="0">
                <a:solidFill>
                  <a:srgbClr val="0D0D0D"/>
                </a:solidFill>
                <a:effectLst/>
                <a:highlight>
                  <a:srgbClr val="FFFFFF"/>
                </a:highlight>
                <a:latin typeface="KaTeX_Main"/>
              </a:rPr>
              <a:t>, K, </a:t>
            </a:r>
            <a:r>
              <a:rPr lang="en-IN" sz="2400" b="0" i="0" dirty="0" err="1">
                <a:solidFill>
                  <a:srgbClr val="0D0D0D"/>
                </a:solidFill>
                <a:effectLst/>
                <a:highlight>
                  <a:srgbClr val="FFFFFF"/>
                </a:highlight>
                <a:latin typeface="KaTeX_Main"/>
              </a:rPr>
              <a:t>V→Attention</a:t>
            </a:r>
            <a:r>
              <a:rPr lang="en-IN" sz="2400" b="0" i="0" dirty="0">
                <a:solidFill>
                  <a:srgbClr val="0D0D0D"/>
                </a:solidFill>
                <a:effectLst/>
                <a:highlight>
                  <a:srgbClr val="FFFFFF"/>
                </a:highlight>
                <a:latin typeface="KaTeX_Main"/>
              </a:rPr>
              <a:t> </a:t>
            </a:r>
            <a:r>
              <a:rPr lang="en-IN" sz="2400" b="0" i="0" dirty="0" err="1">
                <a:solidFill>
                  <a:srgbClr val="0D0D0D"/>
                </a:solidFill>
                <a:effectLst/>
                <a:highlight>
                  <a:srgbClr val="FFFFFF"/>
                </a:highlight>
                <a:latin typeface="KaTeX_Main"/>
              </a:rPr>
              <a:t>Weights→Weighted</a:t>
            </a:r>
            <a:r>
              <a:rPr lang="en-IN" sz="2400" b="0" i="0" dirty="0">
                <a:solidFill>
                  <a:srgbClr val="0D0D0D"/>
                </a:solidFill>
                <a:effectLst/>
                <a:highlight>
                  <a:srgbClr val="FFFFFF"/>
                </a:highlight>
                <a:latin typeface="KaTeX_Main"/>
              </a:rPr>
              <a:t> </a:t>
            </a:r>
            <a:r>
              <a:rPr lang="en-IN" sz="2400" b="0" i="0" dirty="0" err="1">
                <a:solidFill>
                  <a:srgbClr val="0D0D0D"/>
                </a:solidFill>
                <a:effectLst/>
                <a:highlight>
                  <a:srgbClr val="FFFFFF"/>
                </a:highlight>
                <a:latin typeface="KaTeX_Main"/>
              </a:rPr>
              <a:t>Sum→Output</a:t>
            </a:r>
            <a:endParaRPr lang="en-IN" sz="2400" dirty="0"/>
          </a:p>
        </p:txBody>
      </p:sp>
      <p:sp>
        <p:nvSpPr>
          <p:cNvPr id="8" name="TextBox 7">
            <a:extLst>
              <a:ext uri="{FF2B5EF4-FFF2-40B4-BE49-F238E27FC236}">
                <a16:creationId xmlns:a16="http://schemas.microsoft.com/office/drawing/2014/main" id="{13BBD4C3-763C-11B7-6A7D-96F7003D12EE}"/>
              </a:ext>
            </a:extLst>
          </p:cNvPr>
          <p:cNvSpPr txBox="1"/>
          <p:nvPr/>
        </p:nvSpPr>
        <p:spPr>
          <a:xfrm>
            <a:off x="450667" y="5424952"/>
            <a:ext cx="11475721" cy="954107"/>
          </a:xfrm>
          <a:prstGeom prst="rect">
            <a:avLst/>
          </a:prstGeom>
          <a:noFill/>
        </p:spPr>
        <p:txBody>
          <a:bodyPr wrap="square">
            <a:spAutoFit/>
          </a:bodyPr>
          <a:lstStyle/>
          <a:p>
            <a:r>
              <a:rPr lang="en-US" sz="2800" b="0" i="0" dirty="0" err="1">
                <a:solidFill>
                  <a:srgbClr val="0D0D0D"/>
                </a:solidFill>
                <a:effectLst/>
                <a:highlight>
                  <a:srgbClr val="FFFFFF"/>
                </a:highlight>
                <a:latin typeface="KaTeX_Main"/>
              </a:rPr>
              <a:t>Input→Q</a:t>
            </a:r>
            <a:r>
              <a:rPr lang="en-US" sz="2800" b="0" i="0" dirty="0">
                <a:solidFill>
                  <a:srgbClr val="0D0D0D"/>
                </a:solidFill>
                <a:effectLst/>
                <a:highlight>
                  <a:srgbClr val="FFFFFF"/>
                </a:highlight>
                <a:latin typeface="KaTeX_Main"/>
              </a:rPr>
              <a:t>, K, V for each </a:t>
            </a:r>
            <a:r>
              <a:rPr lang="en-US" sz="2800" b="0" i="0" dirty="0" err="1">
                <a:solidFill>
                  <a:srgbClr val="0D0D0D"/>
                </a:solidFill>
                <a:effectLst/>
                <a:highlight>
                  <a:srgbClr val="FFFFFF"/>
                </a:highlight>
                <a:latin typeface="KaTeX_Main"/>
              </a:rPr>
              <a:t>head→Attention</a:t>
            </a:r>
            <a:r>
              <a:rPr lang="en-US" sz="2800" b="0" i="0" dirty="0">
                <a:solidFill>
                  <a:srgbClr val="0D0D0D"/>
                </a:solidFill>
                <a:effectLst/>
                <a:highlight>
                  <a:srgbClr val="FFFFFF"/>
                </a:highlight>
                <a:latin typeface="KaTeX_Main"/>
              </a:rPr>
              <a:t> Weights for each </a:t>
            </a:r>
            <a:r>
              <a:rPr lang="en-US" sz="2800" b="0" i="0" dirty="0" err="1">
                <a:solidFill>
                  <a:srgbClr val="0D0D0D"/>
                </a:solidFill>
                <a:effectLst/>
                <a:highlight>
                  <a:srgbClr val="FFFFFF"/>
                </a:highlight>
                <a:latin typeface="KaTeX_Main"/>
              </a:rPr>
              <a:t>head→Weighted</a:t>
            </a:r>
            <a:r>
              <a:rPr lang="en-US" sz="2800" b="0" i="0" dirty="0">
                <a:solidFill>
                  <a:srgbClr val="0D0D0D"/>
                </a:solidFill>
                <a:effectLst/>
                <a:highlight>
                  <a:srgbClr val="FFFFFF"/>
                </a:highlight>
                <a:latin typeface="KaTeX_Main"/>
              </a:rPr>
              <a:t> Sum for each </a:t>
            </a:r>
            <a:r>
              <a:rPr lang="en-US" sz="2800" b="0" i="0" dirty="0" err="1">
                <a:solidFill>
                  <a:srgbClr val="0D0D0D"/>
                </a:solidFill>
                <a:effectLst/>
                <a:highlight>
                  <a:srgbClr val="FFFFFF"/>
                </a:highlight>
                <a:latin typeface="KaTeX_Main"/>
              </a:rPr>
              <a:t>head→Concatenate</a:t>
            </a:r>
            <a:r>
              <a:rPr lang="en-US" sz="2800" b="0" i="0" dirty="0">
                <a:solidFill>
                  <a:srgbClr val="0D0D0D"/>
                </a:solidFill>
                <a:effectLst/>
                <a:highlight>
                  <a:srgbClr val="FFFFFF"/>
                </a:highlight>
                <a:latin typeface="KaTeX_Main"/>
              </a:rPr>
              <a:t> </a:t>
            </a:r>
            <a:r>
              <a:rPr lang="en-US" sz="2800" b="0" i="0" dirty="0" err="1">
                <a:solidFill>
                  <a:srgbClr val="0D0D0D"/>
                </a:solidFill>
                <a:effectLst/>
                <a:highlight>
                  <a:srgbClr val="FFFFFF"/>
                </a:highlight>
                <a:latin typeface="KaTeX_Main"/>
              </a:rPr>
              <a:t>Heads→Final</a:t>
            </a:r>
            <a:r>
              <a:rPr lang="en-US" sz="2800" b="0" i="0" dirty="0">
                <a:solidFill>
                  <a:srgbClr val="0D0D0D"/>
                </a:solidFill>
                <a:effectLst/>
                <a:highlight>
                  <a:srgbClr val="FFFFFF"/>
                </a:highlight>
                <a:latin typeface="KaTeX_Main"/>
              </a:rPr>
              <a:t> Linear </a:t>
            </a:r>
            <a:r>
              <a:rPr lang="en-US" sz="2800" b="0" i="0" dirty="0" err="1">
                <a:solidFill>
                  <a:srgbClr val="0D0D0D"/>
                </a:solidFill>
                <a:effectLst/>
                <a:highlight>
                  <a:srgbClr val="FFFFFF"/>
                </a:highlight>
                <a:latin typeface="KaTeX_Main"/>
              </a:rPr>
              <a:t>Projection→Output</a:t>
            </a:r>
            <a:endParaRPr lang="en-IN" sz="2800" dirty="0"/>
          </a:p>
        </p:txBody>
      </p:sp>
    </p:spTree>
    <p:extLst>
      <p:ext uri="{BB962C8B-B14F-4D97-AF65-F5344CB8AC3E}">
        <p14:creationId xmlns:p14="http://schemas.microsoft.com/office/powerpoint/2010/main" val="916313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F8C859-18C4-A572-9CC1-FCF776653229}"/>
              </a:ext>
            </a:extLst>
          </p:cNvPr>
          <p:cNvSpPr>
            <a:spLocks noGrp="1"/>
          </p:cNvSpPr>
          <p:nvPr>
            <p:ph type="body" idx="1"/>
          </p:nvPr>
        </p:nvSpPr>
        <p:spPr>
          <a:xfrm>
            <a:off x="838200" y="6142999"/>
            <a:ext cx="10515600" cy="399723"/>
          </a:xfrm>
        </p:spPr>
        <p:txBody>
          <a:bodyPr>
            <a:normAutofit fontScale="55000" lnSpcReduction="20000"/>
          </a:bodyPr>
          <a:lstStyle/>
          <a:p>
            <a:r>
              <a:rPr lang="en-IN" dirty="0"/>
              <a:t>https://cs231n.stanford.edu/slides/2022/lecture_11_ruohan.pdf</a:t>
            </a:r>
          </a:p>
        </p:txBody>
      </p:sp>
      <p:pic>
        <p:nvPicPr>
          <p:cNvPr id="5" name="Picture 4">
            <a:extLst>
              <a:ext uri="{FF2B5EF4-FFF2-40B4-BE49-F238E27FC236}">
                <a16:creationId xmlns:a16="http://schemas.microsoft.com/office/drawing/2014/main" id="{C9652106-C2CA-3FB0-35D3-72BBD80DFBB3}"/>
              </a:ext>
            </a:extLst>
          </p:cNvPr>
          <p:cNvPicPr>
            <a:picLocks noChangeAspect="1"/>
          </p:cNvPicPr>
          <p:nvPr/>
        </p:nvPicPr>
        <p:blipFill>
          <a:blip r:embed="rId2"/>
          <a:stretch>
            <a:fillRect/>
          </a:stretch>
        </p:blipFill>
        <p:spPr>
          <a:xfrm>
            <a:off x="2199731" y="1080760"/>
            <a:ext cx="7792537" cy="4696480"/>
          </a:xfrm>
          <a:prstGeom prst="rect">
            <a:avLst/>
          </a:prstGeom>
        </p:spPr>
      </p:pic>
    </p:spTree>
    <p:extLst>
      <p:ext uri="{BB962C8B-B14F-4D97-AF65-F5344CB8AC3E}">
        <p14:creationId xmlns:p14="http://schemas.microsoft.com/office/powerpoint/2010/main" val="3060956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A91B0C-9750-5F68-AAEE-7519D5630CD0}"/>
              </a:ext>
            </a:extLst>
          </p:cNvPr>
          <p:cNvSpPr>
            <a:spLocks noGrp="1"/>
          </p:cNvSpPr>
          <p:nvPr>
            <p:ph type="body" idx="1"/>
          </p:nvPr>
        </p:nvSpPr>
        <p:spPr>
          <a:xfrm>
            <a:off x="838200" y="1358537"/>
            <a:ext cx="10515600" cy="4975180"/>
          </a:xfrm>
        </p:spPr>
        <p:txBody>
          <a:bodyPr/>
          <a:lstStyle/>
          <a:p>
            <a:r>
              <a:rPr lang="en-US" dirty="0"/>
              <a:t>A specialized attention mechanism used in the transformer's decoder to ensure that each position in the output sequence can only attend to previous positions and itself, not future positions.</a:t>
            </a:r>
          </a:p>
          <a:p>
            <a:r>
              <a:rPr lang="en-US" dirty="0"/>
              <a:t>After creating Q,K,V matrices and computing attention scores, Use a mask to set the attention scores of future positions to negative infinity (−∞−∞). </a:t>
            </a:r>
          </a:p>
          <a:p>
            <a:r>
              <a:rPr lang="da-DK" dirty="0"/>
              <a:t>Masked Scores = Attention Scores+Mask</a:t>
            </a:r>
          </a:p>
          <a:p>
            <a:endParaRPr lang="en-US" dirty="0"/>
          </a:p>
        </p:txBody>
      </p:sp>
      <p:sp>
        <p:nvSpPr>
          <p:cNvPr id="4" name="TextBox 3">
            <a:extLst>
              <a:ext uri="{FF2B5EF4-FFF2-40B4-BE49-F238E27FC236}">
                <a16:creationId xmlns:a16="http://schemas.microsoft.com/office/drawing/2014/main" id="{97D14D0B-6CC4-B2E2-4AA8-25C280049483}"/>
              </a:ext>
            </a:extLst>
          </p:cNvPr>
          <p:cNvSpPr txBox="1"/>
          <p:nvPr/>
        </p:nvSpPr>
        <p:spPr>
          <a:xfrm>
            <a:off x="5268636" y="209932"/>
            <a:ext cx="6601487"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Masked Multi Head Attention</a:t>
            </a:r>
            <a:endParaRPr lang="en-IN" sz="3600" dirty="0">
              <a:latin typeface="Aharoni" panose="020F0502020204030204" pitchFamily="2" charset="-79"/>
              <a:cs typeface="Aharoni" panose="020F0502020204030204" pitchFamily="2" charset="-79"/>
            </a:endParaRPr>
          </a:p>
        </p:txBody>
      </p:sp>
      <p:pic>
        <p:nvPicPr>
          <p:cNvPr id="6" name="Picture 5">
            <a:extLst>
              <a:ext uri="{FF2B5EF4-FFF2-40B4-BE49-F238E27FC236}">
                <a16:creationId xmlns:a16="http://schemas.microsoft.com/office/drawing/2014/main" id="{864442E4-8165-FCD5-2883-C9526F46209E}"/>
              </a:ext>
            </a:extLst>
          </p:cNvPr>
          <p:cNvPicPr>
            <a:picLocks noChangeAspect="1"/>
          </p:cNvPicPr>
          <p:nvPr/>
        </p:nvPicPr>
        <p:blipFill>
          <a:blip r:embed="rId2"/>
          <a:stretch>
            <a:fillRect/>
          </a:stretch>
        </p:blipFill>
        <p:spPr>
          <a:xfrm>
            <a:off x="2275671" y="4752346"/>
            <a:ext cx="1762371" cy="1581371"/>
          </a:xfrm>
          <a:prstGeom prst="rect">
            <a:avLst/>
          </a:prstGeom>
        </p:spPr>
      </p:pic>
      <p:pic>
        <p:nvPicPr>
          <p:cNvPr id="8" name="Picture 7">
            <a:extLst>
              <a:ext uri="{FF2B5EF4-FFF2-40B4-BE49-F238E27FC236}">
                <a16:creationId xmlns:a16="http://schemas.microsoft.com/office/drawing/2014/main" id="{86A55565-80B5-0B9B-8709-7825C48CB3E1}"/>
              </a:ext>
            </a:extLst>
          </p:cNvPr>
          <p:cNvPicPr>
            <a:picLocks noChangeAspect="1"/>
          </p:cNvPicPr>
          <p:nvPr/>
        </p:nvPicPr>
        <p:blipFill>
          <a:blip r:embed="rId3"/>
          <a:stretch>
            <a:fillRect/>
          </a:stretch>
        </p:blipFill>
        <p:spPr>
          <a:xfrm>
            <a:off x="6239579" y="4670672"/>
            <a:ext cx="3553321" cy="1657581"/>
          </a:xfrm>
          <a:prstGeom prst="rect">
            <a:avLst/>
          </a:prstGeom>
        </p:spPr>
      </p:pic>
      <p:cxnSp>
        <p:nvCxnSpPr>
          <p:cNvPr id="10" name="Straight Arrow Connector 9">
            <a:extLst>
              <a:ext uri="{FF2B5EF4-FFF2-40B4-BE49-F238E27FC236}">
                <a16:creationId xmlns:a16="http://schemas.microsoft.com/office/drawing/2014/main" id="{FF121B80-C327-C15E-F20F-2D6EBE762F7D}"/>
              </a:ext>
            </a:extLst>
          </p:cNvPr>
          <p:cNvCxnSpPr/>
          <p:nvPr/>
        </p:nvCxnSpPr>
        <p:spPr>
          <a:xfrm>
            <a:off x="4428309" y="5394960"/>
            <a:ext cx="1280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77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B2932F-5000-838A-37E6-972B65B3E4ED}"/>
              </a:ext>
            </a:extLst>
          </p:cNvPr>
          <p:cNvSpPr>
            <a:spLocks noGrp="1"/>
          </p:cNvSpPr>
          <p:nvPr>
            <p:ph type="body" idx="1"/>
          </p:nvPr>
        </p:nvSpPr>
        <p:spPr>
          <a:xfrm>
            <a:off x="838200" y="535577"/>
            <a:ext cx="10515600" cy="5641386"/>
          </a:xfrm>
        </p:spPr>
        <p:txBody>
          <a:bodyPr/>
          <a:lstStyle/>
          <a:p>
            <a:r>
              <a:rPr lang="en-US" dirty="0"/>
              <a:t>This ensures the </a:t>
            </a:r>
            <a:r>
              <a:rPr lang="en-US" dirty="0" err="1"/>
              <a:t>softmax</a:t>
            </a:r>
            <a:r>
              <a:rPr lang="en-US" dirty="0"/>
              <a:t> operation zeroes out these scores, effectively ignoring future positions.</a:t>
            </a:r>
          </a:p>
          <a:p>
            <a:r>
              <a:rPr lang="en-US" dirty="0"/>
              <a:t>Ensures that each position in the sequence only attends to previous positions and itself, maintaining the correct order of information flow.</a:t>
            </a:r>
            <a:endParaRPr lang="en-IN" dirty="0"/>
          </a:p>
          <a:p>
            <a:endParaRPr lang="en-IN" dirty="0"/>
          </a:p>
        </p:txBody>
      </p:sp>
      <p:pic>
        <p:nvPicPr>
          <p:cNvPr id="5" name="Picture 4">
            <a:extLst>
              <a:ext uri="{FF2B5EF4-FFF2-40B4-BE49-F238E27FC236}">
                <a16:creationId xmlns:a16="http://schemas.microsoft.com/office/drawing/2014/main" id="{8B0D2851-AC26-CA52-FE68-062DC89E39EC}"/>
              </a:ext>
            </a:extLst>
          </p:cNvPr>
          <p:cNvPicPr>
            <a:picLocks noChangeAspect="1"/>
          </p:cNvPicPr>
          <p:nvPr/>
        </p:nvPicPr>
        <p:blipFill>
          <a:blip r:embed="rId2"/>
          <a:stretch>
            <a:fillRect/>
          </a:stretch>
        </p:blipFill>
        <p:spPr>
          <a:xfrm>
            <a:off x="2937162" y="2423287"/>
            <a:ext cx="5736576" cy="4225708"/>
          </a:xfrm>
          <a:prstGeom prst="rect">
            <a:avLst/>
          </a:prstGeom>
        </p:spPr>
      </p:pic>
    </p:spTree>
    <p:extLst>
      <p:ext uri="{BB962C8B-B14F-4D97-AF65-F5344CB8AC3E}">
        <p14:creationId xmlns:p14="http://schemas.microsoft.com/office/powerpoint/2010/main" val="2676989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775133-7FED-8A8F-7778-DEC5D2EEAC18}"/>
              </a:ext>
            </a:extLst>
          </p:cNvPr>
          <p:cNvSpPr>
            <a:spLocks noGrp="1"/>
          </p:cNvSpPr>
          <p:nvPr>
            <p:ph type="body" idx="1"/>
          </p:nvPr>
        </p:nvSpPr>
        <p:spPr>
          <a:xfrm>
            <a:off x="838200" y="5734594"/>
            <a:ext cx="10515600" cy="442368"/>
          </a:xfrm>
        </p:spPr>
        <p:txBody>
          <a:bodyPr>
            <a:normAutofit fontScale="70000" lnSpcReduction="20000"/>
          </a:bodyPr>
          <a:lstStyle/>
          <a:p>
            <a:pPr marL="114300" indent="0">
              <a:buNone/>
            </a:pPr>
            <a:r>
              <a:rPr lang="en-IN" dirty="0"/>
              <a:t>https://cs231n.stanford.edu/slides/2022/lecture_11_ruohan.pdf</a:t>
            </a:r>
          </a:p>
        </p:txBody>
      </p:sp>
      <p:pic>
        <p:nvPicPr>
          <p:cNvPr id="5" name="Picture 4">
            <a:extLst>
              <a:ext uri="{FF2B5EF4-FFF2-40B4-BE49-F238E27FC236}">
                <a16:creationId xmlns:a16="http://schemas.microsoft.com/office/drawing/2014/main" id="{4928E04F-E9E3-81E7-EC55-4CE47AFF70E7}"/>
              </a:ext>
            </a:extLst>
          </p:cNvPr>
          <p:cNvPicPr>
            <a:picLocks noChangeAspect="1"/>
          </p:cNvPicPr>
          <p:nvPr/>
        </p:nvPicPr>
        <p:blipFill>
          <a:blip r:embed="rId2"/>
          <a:stretch>
            <a:fillRect/>
          </a:stretch>
        </p:blipFill>
        <p:spPr>
          <a:xfrm>
            <a:off x="572116" y="441333"/>
            <a:ext cx="4212464" cy="3921662"/>
          </a:xfrm>
          <a:prstGeom prst="rect">
            <a:avLst/>
          </a:prstGeom>
        </p:spPr>
      </p:pic>
      <p:pic>
        <p:nvPicPr>
          <p:cNvPr id="7" name="Picture 6">
            <a:extLst>
              <a:ext uri="{FF2B5EF4-FFF2-40B4-BE49-F238E27FC236}">
                <a16:creationId xmlns:a16="http://schemas.microsoft.com/office/drawing/2014/main" id="{D3484A25-E19D-9B84-744C-6B4E6DF8B5EB}"/>
              </a:ext>
            </a:extLst>
          </p:cNvPr>
          <p:cNvPicPr>
            <a:picLocks noChangeAspect="1"/>
          </p:cNvPicPr>
          <p:nvPr/>
        </p:nvPicPr>
        <p:blipFill>
          <a:blip r:embed="rId3"/>
          <a:stretch>
            <a:fillRect/>
          </a:stretch>
        </p:blipFill>
        <p:spPr>
          <a:xfrm>
            <a:off x="4961516" y="441333"/>
            <a:ext cx="7230484" cy="4925112"/>
          </a:xfrm>
          <a:prstGeom prst="rect">
            <a:avLst/>
          </a:prstGeom>
        </p:spPr>
      </p:pic>
    </p:spTree>
    <p:extLst>
      <p:ext uri="{BB962C8B-B14F-4D97-AF65-F5344CB8AC3E}">
        <p14:creationId xmlns:p14="http://schemas.microsoft.com/office/powerpoint/2010/main" val="2849875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25EE4-682D-12B0-A9FD-A84AB022EE44}"/>
              </a:ext>
            </a:extLst>
          </p:cNvPr>
          <p:cNvSpPr>
            <a:spLocks noGrp="1"/>
          </p:cNvSpPr>
          <p:nvPr>
            <p:ph type="title" idx="4294967295"/>
          </p:nvPr>
        </p:nvSpPr>
        <p:spPr>
          <a:xfrm>
            <a:off x="838200" y="365125"/>
            <a:ext cx="10515600" cy="1325563"/>
          </a:xfrm>
        </p:spPr>
        <p:txBody>
          <a:bodyPr/>
          <a:lstStyle/>
          <a:p>
            <a:endParaRPr lang="en-IN"/>
          </a:p>
        </p:txBody>
      </p:sp>
      <p:sp>
        <p:nvSpPr>
          <p:cNvPr id="3" name="Text Placeholder 2">
            <a:extLst>
              <a:ext uri="{FF2B5EF4-FFF2-40B4-BE49-F238E27FC236}">
                <a16:creationId xmlns:a16="http://schemas.microsoft.com/office/drawing/2014/main" id="{EADE149D-8219-86F6-26F7-67FF837C35A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0FB94B1-6267-49E1-1CA1-57EE280A1F43}"/>
              </a:ext>
            </a:extLst>
          </p:cNvPr>
          <p:cNvPicPr>
            <a:picLocks noChangeAspect="1"/>
          </p:cNvPicPr>
          <p:nvPr/>
        </p:nvPicPr>
        <p:blipFill>
          <a:blip r:embed="rId2"/>
          <a:stretch>
            <a:fillRect/>
          </a:stretch>
        </p:blipFill>
        <p:spPr>
          <a:xfrm>
            <a:off x="389728" y="471074"/>
            <a:ext cx="11412543" cy="5915851"/>
          </a:xfrm>
          <a:prstGeom prst="rect">
            <a:avLst/>
          </a:prstGeom>
        </p:spPr>
      </p:pic>
    </p:spTree>
    <p:extLst>
      <p:ext uri="{BB962C8B-B14F-4D97-AF65-F5344CB8AC3E}">
        <p14:creationId xmlns:p14="http://schemas.microsoft.com/office/powerpoint/2010/main" val="2272047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3B44-A2C4-C9A1-81C4-5CF7C3A82796}"/>
              </a:ext>
            </a:extLst>
          </p:cNvPr>
          <p:cNvSpPr>
            <a:spLocks noGrp="1"/>
          </p:cNvSpPr>
          <p:nvPr>
            <p:ph type="title" idx="4294967295"/>
          </p:nvPr>
        </p:nvSpPr>
        <p:spPr>
          <a:xfrm>
            <a:off x="838200" y="365125"/>
            <a:ext cx="10515600" cy="1325563"/>
          </a:xfrm>
        </p:spPr>
        <p:txBody>
          <a:bodyPr/>
          <a:lstStyle/>
          <a:p>
            <a:endParaRPr lang="en-IN"/>
          </a:p>
        </p:txBody>
      </p:sp>
      <p:sp>
        <p:nvSpPr>
          <p:cNvPr id="3" name="Text Placeholder 2">
            <a:extLst>
              <a:ext uri="{FF2B5EF4-FFF2-40B4-BE49-F238E27FC236}">
                <a16:creationId xmlns:a16="http://schemas.microsoft.com/office/drawing/2014/main" id="{67CB2E1F-711D-FB3E-B5A6-156368517D1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3E81774-43B6-8B67-9D6E-BD57DD24DA63}"/>
              </a:ext>
            </a:extLst>
          </p:cNvPr>
          <p:cNvPicPr>
            <a:picLocks noChangeAspect="1"/>
          </p:cNvPicPr>
          <p:nvPr/>
        </p:nvPicPr>
        <p:blipFill>
          <a:blip r:embed="rId2"/>
          <a:stretch>
            <a:fillRect/>
          </a:stretch>
        </p:blipFill>
        <p:spPr>
          <a:xfrm>
            <a:off x="384965" y="456785"/>
            <a:ext cx="11422069" cy="5944430"/>
          </a:xfrm>
          <a:prstGeom prst="rect">
            <a:avLst/>
          </a:prstGeom>
        </p:spPr>
      </p:pic>
    </p:spTree>
    <p:extLst>
      <p:ext uri="{BB962C8B-B14F-4D97-AF65-F5344CB8AC3E}">
        <p14:creationId xmlns:p14="http://schemas.microsoft.com/office/powerpoint/2010/main" val="230704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C080-E8BA-5AA5-99E6-96BED0309116}"/>
              </a:ext>
            </a:extLst>
          </p:cNvPr>
          <p:cNvSpPr>
            <a:spLocks noGrp="1"/>
          </p:cNvSpPr>
          <p:nvPr>
            <p:ph type="title" idx="4294967295"/>
          </p:nvPr>
        </p:nvSpPr>
        <p:spPr>
          <a:xfrm>
            <a:off x="838200" y="365125"/>
            <a:ext cx="10515600" cy="1325563"/>
          </a:xfrm>
        </p:spPr>
        <p:txBody>
          <a:bodyPr/>
          <a:lstStyle/>
          <a:p>
            <a:endParaRPr lang="en-IN"/>
          </a:p>
        </p:txBody>
      </p:sp>
      <p:sp>
        <p:nvSpPr>
          <p:cNvPr id="3" name="Text Placeholder 2">
            <a:extLst>
              <a:ext uri="{FF2B5EF4-FFF2-40B4-BE49-F238E27FC236}">
                <a16:creationId xmlns:a16="http://schemas.microsoft.com/office/drawing/2014/main" id="{2B4C4E01-57C9-2EB8-7128-CFCE3FFE2C1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70FF177-B041-74BC-0E5F-C3C06D5B8FEA}"/>
              </a:ext>
            </a:extLst>
          </p:cNvPr>
          <p:cNvPicPr>
            <a:picLocks noChangeAspect="1"/>
          </p:cNvPicPr>
          <p:nvPr/>
        </p:nvPicPr>
        <p:blipFill>
          <a:blip r:embed="rId2"/>
          <a:stretch>
            <a:fillRect/>
          </a:stretch>
        </p:blipFill>
        <p:spPr>
          <a:xfrm>
            <a:off x="389728" y="490127"/>
            <a:ext cx="11412543" cy="5877745"/>
          </a:xfrm>
          <a:prstGeom prst="rect">
            <a:avLst/>
          </a:prstGeom>
        </p:spPr>
      </p:pic>
    </p:spTree>
    <p:extLst>
      <p:ext uri="{BB962C8B-B14F-4D97-AF65-F5344CB8AC3E}">
        <p14:creationId xmlns:p14="http://schemas.microsoft.com/office/powerpoint/2010/main" val="312105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E0BC-262A-2B22-F7CF-532B7B6B2DD1}"/>
              </a:ext>
            </a:extLst>
          </p:cNvPr>
          <p:cNvSpPr>
            <a:spLocks noGrp="1"/>
          </p:cNvSpPr>
          <p:nvPr>
            <p:ph type="title" idx="4294967295"/>
          </p:nvPr>
        </p:nvSpPr>
        <p:spPr>
          <a:xfrm>
            <a:off x="838200" y="365125"/>
            <a:ext cx="10515600" cy="1325563"/>
          </a:xfrm>
        </p:spPr>
        <p:txBody>
          <a:bodyPr/>
          <a:lstStyle/>
          <a:p>
            <a:endParaRPr lang="en-IN"/>
          </a:p>
        </p:txBody>
      </p:sp>
      <p:sp>
        <p:nvSpPr>
          <p:cNvPr id="3" name="Text Placeholder 2">
            <a:extLst>
              <a:ext uri="{FF2B5EF4-FFF2-40B4-BE49-F238E27FC236}">
                <a16:creationId xmlns:a16="http://schemas.microsoft.com/office/drawing/2014/main" id="{48A89F9B-3B08-55FB-965E-85BB483EB53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B84B13B-50DB-7E23-4D29-4BAE45CA3D70}"/>
              </a:ext>
            </a:extLst>
          </p:cNvPr>
          <p:cNvPicPr>
            <a:picLocks noChangeAspect="1"/>
          </p:cNvPicPr>
          <p:nvPr/>
        </p:nvPicPr>
        <p:blipFill>
          <a:blip r:embed="rId2"/>
          <a:stretch>
            <a:fillRect/>
          </a:stretch>
        </p:blipFill>
        <p:spPr>
          <a:xfrm>
            <a:off x="408781" y="475838"/>
            <a:ext cx="11374437" cy="5906324"/>
          </a:xfrm>
          <a:prstGeom prst="rect">
            <a:avLst/>
          </a:prstGeom>
        </p:spPr>
      </p:pic>
    </p:spTree>
    <p:extLst>
      <p:ext uri="{BB962C8B-B14F-4D97-AF65-F5344CB8AC3E}">
        <p14:creationId xmlns:p14="http://schemas.microsoft.com/office/powerpoint/2010/main" val="98122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5"/>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0" y="0"/>
            <a:ext cx="12192000" cy="6857999"/>
          </a:xfrm>
          <a:prstGeom prst="rect">
            <a:avLst/>
          </a:prstGeom>
          <a:noFill/>
          <a:ln>
            <a:noFill/>
          </a:ln>
        </p:spPr>
      </p:pic>
      <p:sp>
        <p:nvSpPr>
          <p:cNvPr id="5" name="Title 4">
            <a:extLst>
              <a:ext uri="{FF2B5EF4-FFF2-40B4-BE49-F238E27FC236}">
                <a16:creationId xmlns:a16="http://schemas.microsoft.com/office/drawing/2014/main" id="{8C741312-39E3-E3FF-006D-E3050B752D9A}"/>
              </a:ext>
            </a:extLst>
          </p:cNvPr>
          <p:cNvSpPr>
            <a:spLocks noGrp="1"/>
          </p:cNvSpPr>
          <p:nvPr>
            <p:ph type="title" idx="4294967295"/>
          </p:nvPr>
        </p:nvSpPr>
        <p:spPr>
          <a:xfrm>
            <a:off x="838200" y="365125"/>
            <a:ext cx="10515600" cy="1325563"/>
          </a:xfrm>
        </p:spPr>
        <p:txBody>
          <a:bodyPr/>
          <a:lstStyle/>
          <a:p>
            <a:r>
              <a:rPr lang="en-US" dirty="0"/>
              <a:t>RNNs</a:t>
            </a:r>
            <a:endParaRPr lang="en-IN" dirty="0"/>
          </a:p>
        </p:txBody>
      </p:sp>
      <p:pic>
        <p:nvPicPr>
          <p:cNvPr id="4098" name="Picture 2" descr="undefined">
            <a:extLst>
              <a:ext uri="{FF2B5EF4-FFF2-40B4-BE49-F238E27FC236}">
                <a16:creationId xmlns:a16="http://schemas.microsoft.com/office/drawing/2014/main" id="{E464675B-1542-1A66-F2B7-C5BB9055E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958" y="1413042"/>
            <a:ext cx="7652084" cy="2550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16EBE5-F722-8C8E-6AD3-73188D2A1864}"/>
              </a:ext>
            </a:extLst>
          </p:cNvPr>
          <p:cNvSpPr txBox="1"/>
          <p:nvPr/>
        </p:nvSpPr>
        <p:spPr>
          <a:xfrm>
            <a:off x="1768622" y="4583758"/>
            <a:ext cx="6761787" cy="1015663"/>
          </a:xfrm>
          <a:prstGeom prst="rect">
            <a:avLst/>
          </a:prstGeom>
          <a:noFill/>
        </p:spPr>
        <p:txBody>
          <a:bodyPr wrap="none" rtlCol="0">
            <a:spAutoFit/>
          </a:bodyPr>
          <a:lstStyle/>
          <a:p>
            <a:r>
              <a:rPr lang="en-US" sz="2000" dirty="0"/>
              <a:t>Two issues:</a:t>
            </a:r>
          </a:p>
          <a:p>
            <a:pPr marL="342900" indent="-342900">
              <a:buAutoNum type="arabicPeriod"/>
            </a:pPr>
            <a:r>
              <a:rPr lang="en-US" sz="2000" dirty="0"/>
              <a:t>Parallelization issue with dependence on the seq index</a:t>
            </a:r>
          </a:p>
          <a:p>
            <a:pPr marL="342900" indent="-342900">
              <a:buAutoNum type="arabicPeriod"/>
            </a:pPr>
            <a:r>
              <a:rPr lang="en-US" sz="2000" dirty="0"/>
              <a:t>Linear interaction distance</a:t>
            </a:r>
            <a:endParaRPr lang="en-IN" sz="2000" dirty="0"/>
          </a:p>
        </p:txBody>
      </p:sp>
      <p:sp>
        <p:nvSpPr>
          <p:cNvPr id="8" name="TextBox 7">
            <a:extLst>
              <a:ext uri="{FF2B5EF4-FFF2-40B4-BE49-F238E27FC236}">
                <a16:creationId xmlns:a16="http://schemas.microsoft.com/office/drawing/2014/main" id="{DFD99C92-6258-C464-31D5-3CE2F3813B7B}"/>
              </a:ext>
            </a:extLst>
          </p:cNvPr>
          <p:cNvSpPr txBox="1"/>
          <p:nvPr/>
        </p:nvSpPr>
        <p:spPr>
          <a:xfrm>
            <a:off x="2069432" y="5967100"/>
            <a:ext cx="6160168" cy="523220"/>
          </a:xfrm>
          <a:prstGeom prst="rect">
            <a:avLst/>
          </a:prstGeom>
          <a:noFill/>
        </p:spPr>
        <p:txBody>
          <a:bodyPr wrap="square">
            <a:spAutoFit/>
          </a:bodyPr>
          <a:lstStyle/>
          <a:p>
            <a:r>
              <a:rPr lang="en-IN" dirty="0"/>
              <a:t>https://web.stanford.edu/class/cs224n/readings/cs224n-self-attention-transformers-2023_draft.pdf</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1E2FB4-D8C7-EE3E-D781-08A3BE2F8ADB}"/>
              </a:ext>
            </a:extLst>
          </p:cNvPr>
          <p:cNvPicPr>
            <a:picLocks noChangeAspect="1"/>
          </p:cNvPicPr>
          <p:nvPr/>
        </p:nvPicPr>
        <p:blipFill>
          <a:blip r:embed="rId2"/>
          <a:stretch>
            <a:fillRect/>
          </a:stretch>
        </p:blipFill>
        <p:spPr>
          <a:xfrm>
            <a:off x="1885362" y="2833604"/>
            <a:ext cx="8421275" cy="1190791"/>
          </a:xfrm>
          <a:prstGeom prst="rect">
            <a:avLst/>
          </a:prstGeom>
        </p:spPr>
      </p:pic>
    </p:spTree>
    <p:extLst>
      <p:ext uri="{BB962C8B-B14F-4D97-AF65-F5344CB8AC3E}">
        <p14:creationId xmlns:p14="http://schemas.microsoft.com/office/powerpoint/2010/main" val="1562383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9D5D6E-DA89-3F1A-6819-A8DDD8948F77}"/>
              </a:ext>
            </a:extLst>
          </p:cNvPr>
          <p:cNvSpPr>
            <a:spLocks noGrp="1"/>
          </p:cNvSpPr>
          <p:nvPr>
            <p:ph type="body" idx="1"/>
          </p:nvPr>
        </p:nvSpPr>
        <p:spPr/>
        <p:txBody>
          <a:bodyPr>
            <a:normAutofit/>
          </a:bodyPr>
          <a:lstStyle/>
          <a:p>
            <a:pPr marL="114300" indent="0" algn="ctr">
              <a:buNone/>
            </a:pPr>
            <a:r>
              <a:rPr lang="en-IN" sz="4000" dirty="0">
                <a:solidFill>
                  <a:schemeClr val="bg2"/>
                </a:solidFill>
                <a:hlinkClick r:id="rId2"/>
              </a:rPr>
              <a:t>Attention Visualized</a:t>
            </a:r>
            <a:endParaRPr lang="en-IN" sz="4000" dirty="0">
              <a:solidFill>
                <a:schemeClr val="bg2"/>
              </a:solidFill>
            </a:endParaRPr>
          </a:p>
        </p:txBody>
      </p:sp>
    </p:spTree>
    <p:extLst>
      <p:ext uri="{BB962C8B-B14F-4D97-AF65-F5344CB8AC3E}">
        <p14:creationId xmlns:p14="http://schemas.microsoft.com/office/powerpoint/2010/main" val="1513998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9D5D6E-DA89-3F1A-6819-A8DDD8948F77}"/>
              </a:ext>
            </a:extLst>
          </p:cNvPr>
          <p:cNvSpPr>
            <a:spLocks noGrp="1"/>
          </p:cNvSpPr>
          <p:nvPr>
            <p:ph type="body" idx="1"/>
          </p:nvPr>
        </p:nvSpPr>
        <p:spPr/>
        <p:txBody>
          <a:bodyPr>
            <a:normAutofit/>
          </a:bodyPr>
          <a:lstStyle/>
          <a:p>
            <a:pPr marL="114300" indent="0" algn="ctr">
              <a:buNone/>
            </a:pPr>
            <a:r>
              <a:rPr lang="en-IN" sz="4000" dirty="0">
                <a:solidFill>
                  <a:schemeClr val="bg2"/>
                </a:solidFill>
                <a:hlinkClick r:id="rId2"/>
              </a:rPr>
              <a:t>https://bbycroft.net/llm</a:t>
            </a:r>
            <a:endParaRPr lang="en-IN" sz="4000" dirty="0">
              <a:solidFill>
                <a:schemeClr val="bg2"/>
              </a:solidFill>
            </a:endParaRPr>
          </a:p>
        </p:txBody>
      </p:sp>
    </p:spTree>
    <p:extLst>
      <p:ext uri="{BB962C8B-B14F-4D97-AF65-F5344CB8AC3E}">
        <p14:creationId xmlns:p14="http://schemas.microsoft.com/office/powerpoint/2010/main" val="1389951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B16AB-5DF1-DC02-0CDF-230797927C04}"/>
              </a:ext>
            </a:extLst>
          </p:cNvPr>
          <p:cNvSpPr>
            <a:spLocks noGrp="1"/>
          </p:cNvSpPr>
          <p:nvPr>
            <p:ph type="title" idx="4294967295"/>
          </p:nvPr>
        </p:nvSpPr>
        <p:spPr>
          <a:xfrm>
            <a:off x="838200" y="365125"/>
            <a:ext cx="10515600" cy="1325563"/>
          </a:xfrm>
        </p:spPr>
        <p:txBody>
          <a:bodyPr/>
          <a:lstStyle/>
          <a:p>
            <a:pPr algn="r"/>
            <a:r>
              <a:rPr lang="en-US" sz="3600" dirty="0">
                <a:solidFill>
                  <a:srgbClr val="000000"/>
                </a:solidFill>
                <a:latin typeface="Aharoni" panose="020F0502020204030204" pitchFamily="2" charset="-79"/>
                <a:cs typeface="Aharoni" panose="020F0502020204030204" pitchFamily="2" charset="-79"/>
                <a:sym typeface="Arial"/>
              </a:rPr>
              <a:t>Flash Attention</a:t>
            </a:r>
            <a:endParaRPr lang="en-IN" sz="3600" dirty="0">
              <a:solidFill>
                <a:srgbClr val="000000"/>
              </a:solidFill>
              <a:latin typeface="Aharoni" panose="020F0502020204030204" pitchFamily="2" charset="-79"/>
              <a:cs typeface="Aharoni" panose="020F0502020204030204" pitchFamily="2" charset="-79"/>
              <a:sym typeface="Arial"/>
            </a:endParaRPr>
          </a:p>
        </p:txBody>
      </p:sp>
      <p:sp>
        <p:nvSpPr>
          <p:cNvPr id="4" name="Rectangle 1">
            <a:extLst>
              <a:ext uri="{FF2B5EF4-FFF2-40B4-BE49-F238E27FC236}">
                <a16:creationId xmlns:a16="http://schemas.microsoft.com/office/drawing/2014/main" id="{4BE0B25D-F349-2C9B-0396-E968FCA49D7D}"/>
              </a:ext>
            </a:extLst>
          </p:cNvPr>
          <p:cNvSpPr>
            <a:spLocks noGrp="1" noChangeArrowheads="1"/>
          </p:cNvSpPr>
          <p:nvPr>
            <p:ph type="body" idx="1"/>
          </p:nvPr>
        </p:nvSpPr>
        <p:spPr bwMode="auto">
          <a:xfrm>
            <a:off x="838200" y="2609811"/>
            <a:ext cx="993865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rPr>
              <a:t>Transformer Bottleneck:</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rPr>
              <a:t>The core of a transformer, the self-attention mechanism, becomes a hurdle when dealing with long sequences. Standard attention calculates relationships between each element in the sequence with every other element. This quadratic complexity leads to significant slowdowns and memory limitations as sequence length increases.</a:t>
            </a:r>
          </a:p>
        </p:txBody>
      </p:sp>
    </p:spTree>
    <p:extLst>
      <p:ext uri="{BB962C8B-B14F-4D97-AF65-F5344CB8AC3E}">
        <p14:creationId xmlns:p14="http://schemas.microsoft.com/office/powerpoint/2010/main" val="2468250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F32AA2-FE7E-2708-1EBD-31DF15427105}"/>
              </a:ext>
            </a:extLst>
          </p:cNvPr>
          <p:cNvSpPr>
            <a:spLocks noGrp="1"/>
          </p:cNvSpPr>
          <p:nvPr>
            <p:ph type="body" idx="1"/>
          </p:nvPr>
        </p:nvSpPr>
        <p:spPr/>
        <p:txBody>
          <a:bodyPr/>
          <a:lstStyle/>
          <a:p>
            <a:pPr marL="114300" indent="0">
              <a:buNone/>
            </a:pPr>
            <a:r>
              <a:rPr lang="en-US" dirty="0" err="1"/>
              <a:t>FlashAttention</a:t>
            </a:r>
            <a:r>
              <a:rPr lang="en-US" dirty="0"/>
              <a:t>: Fast and Memory-Efficient Exact Attention with IO-Awareness</a:t>
            </a:r>
          </a:p>
          <a:p>
            <a:r>
              <a:rPr lang="en-US" dirty="0"/>
              <a:t>Fast – “We train GPT2 3x faster than baseline implementation from HF.”</a:t>
            </a:r>
          </a:p>
          <a:p>
            <a:r>
              <a:rPr lang="en-US" dirty="0"/>
              <a:t>Memory Efficient – Attention is quadratic. This method is linear.</a:t>
            </a:r>
          </a:p>
          <a:p>
            <a:r>
              <a:rPr lang="en-US" dirty="0"/>
              <a:t>Exact – Not an approximation of the mechanism</a:t>
            </a:r>
          </a:p>
          <a:p>
            <a:r>
              <a:rPr lang="en-US" dirty="0"/>
              <a:t>IO Aware – Leverages the knowledge of hardware</a:t>
            </a:r>
            <a:endParaRPr lang="en-IN" dirty="0"/>
          </a:p>
        </p:txBody>
      </p:sp>
    </p:spTree>
    <p:extLst>
      <p:ext uri="{BB962C8B-B14F-4D97-AF65-F5344CB8AC3E}">
        <p14:creationId xmlns:p14="http://schemas.microsoft.com/office/powerpoint/2010/main" val="2526816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E8863F-3BC2-BD2A-BB76-D31FA20FA0ED}"/>
              </a:ext>
            </a:extLst>
          </p:cNvPr>
          <p:cNvSpPr>
            <a:spLocks noGrp="1"/>
          </p:cNvSpPr>
          <p:nvPr>
            <p:ph type="body" idx="1"/>
          </p:nvPr>
        </p:nvSpPr>
        <p:spPr/>
        <p:txBody>
          <a:bodyPr/>
          <a:lstStyle/>
          <a:p>
            <a:r>
              <a:rPr lang="en-US" dirty="0"/>
              <a:t>Depending on this ratio between computation and memory accesses, operations can be classified as either:</a:t>
            </a:r>
          </a:p>
          <a:p>
            <a:endParaRPr lang="en-US" dirty="0"/>
          </a:p>
          <a:p>
            <a:pPr lvl="1"/>
            <a:r>
              <a:rPr lang="en-US" dirty="0"/>
              <a:t>compute-bound (example: matrix multiplication)</a:t>
            </a:r>
          </a:p>
          <a:p>
            <a:pPr lvl="1"/>
            <a:r>
              <a:rPr lang="en-US" dirty="0"/>
              <a:t>memory-bound (examples: elementwise ops (activation, dropout, masking), reduction ops (</a:t>
            </a:r>
            <a:r>
              <a:rPr lang="en-US" dirty="0" err="1"/>
              <a:t>softmax</a:t>
            </a:r>
            <a:r>
              <a:rPr lang="en-US" dirty="0"/>
              <a:t>, layer norm, sum, etc.)…)</a:t>
            </a:r>
          </a:p>
          <a:p>
            <a:pPr lvl="1"/>
            <a:endParaRPr lang="en-US" dirty="0"/>
          </a:p>
          <a:p>
            <a:pPr lvl="1"/>
            <a:r>
              <a:rPr lang="en-US" b="0" i="0" dirty="0">
                <a:solidFill>
                  <a:srgbClr val="242424"/>
                </a:solidFill>
                <a:effectLst/>
                <a:highlight>
                  <a:srgbClr val="FFFFFF"/>
                </a:highlight>
                <a:latin typeface="source-serif-pro"/>
              </a:rPr>
              <a:t> </a:t>
            </a:r>
            <a:r>
              <a:rPr lang="en-US" b="1" i="0" dirty="0">
                <a:solidFill>
                  <a:srgbClr val="242424"/>
                </a:solidFill>
                <a:effectLst/>
                <a:highlight>
                  <a:srgbClr val="FFFFFF"/>
                </a:highlight>
                <a:latin typeface="source-serif-pro"/>
              </a:rPr>
              <a:t>attention is</a:t>
            </a:r>
            <a:r>
              <a:rPr lang="en-US" b="0" i="0" dirty="0">
                <a:solidFill>
                  <a:srgbClr val="242424"/>
                </a:solidFill>
                <a:effectLst/>
                <a:highlight>
                  <a:srgbClr val="FFFFFF"/>
                </a:highlight>
                <a:latin typeface="source-serif-pro"/>
              </a:rPr>
              <a:t> </a:t>
            </a:r>
            <a:r>
              <a:rPr lang="en-US" b="1" i="0" dirty="0">
                <a:solidFill>
                  <a:srgbClr val="242424"/>
                </a:solidFill>
                <a:effectLst/>
                <a:highlight>
                  <a:srgbClr val="FFFFFF"/>
                </a:highlight>
                <a:latin typeface="source-serif-pro"/>
              </a:rPr>
              <a:t>memory-bound -  it “mostly consists of elementwise ops”</a:t>
            </a:r>
            <a:endParaRPr lang="en-IN" dirty="0"/>
          </a:p>
        </p:txBody>
      </p:sp>
    </p:spTree>
    <p:extLst>
      <p:ext uri="{BB962C8B-B14F-4D97-AF65-F5344CB8AC3E}">
        <p14:creationId xmlns:p14="http://schemas.microsoft.com/office/powerpoint/2010/main" val="3445932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101F8-E831-5373-32DD-0936B8D8F234}"/>
              </a:ext>
            </a:extLst>
          </p:cNvPr>
          <p:cNvSpPr>
            <a:spLocks noGrp="1"/>
          </p:cNvSpPr>
          <p:nvPr>
            <p:ph type="body" idx="1"/>
          </p:nvPr>
        </p:nvSpPr>
        <p:spPr>
          <a:xfrm>
            <a:off x="838200" y="4796589"/>
            <a:ext cx="10515600" cy="1380374"/>
          </a:xfrm>
        </p:spPr>
        <p:txBody>
          <a:bodyPr/>
          <a:lstStyle/>
          <a:p>
            <a:r>
              <a:rPr lang="en-US" dirty="0"/>
              <a:t> masking, </a:t>
            </a:r>
            <a:r>
              <a:rPr lang="en-US" dirty="0" err="1"/>
              <a:t>softmax</a:t>
            </a:r>
            <a:r>
              <a:rPr lang="en-US" dirty="0"/>
              <a:t> &amp; dropout are the ops that are taking the bulk of the time and not matrix multiplication</a:t>
            </a:r>
            <a:endParaRPr lang="en-IN" dirty="0"/>
          </a:p>
        </p:txBody>
      </p:sp>
      <p:pic>
        <p:nvPicPr>
          <p:cNvPr id="1026" name="Picture 2">
            <a:extLst>
              <a:ext uri="{FF2B5EF4-FFF2-40B4-BE49-F238E27FC236}">
                <a16:creationId xmlns:a16="http://schemas.microsoft.com/office/drawing/2014/main" id="{D8D579FC-0BFF-0A35-DC96-0C84A2189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593" y="850231"/>
            <a:ext cx="345281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762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221D1-8B6E-03DD-32E6-0DB9D7E0BB38}"/>
              </a:ext>
            </a:extLst>
          </p:cNvPr>
          <p:cNvSpPr>
            <a:spLocks noGrp="1"/>
          </p:cNvSpPr>
          <p:nvPr>
            <p:ph type="body" idx="1"/>
          </p:nvPr>
        </p:nvSpPr>
        <p:spPr>
          <a:xfrm>
            <a:off x="838200" y="3429001"/>
            <a:ext cx="10515600" cy="2747962"/>
          </a:xfrm>
        </p:spPr>
        <p:txBody>
          <a:bodyPr>
            <a:normAutofit lnSpcReduction="10000"/>
          </a:bodyPr>
          <a:lstStyle/>
          <a:p>
            <a:r>
              <a:rPr lang="en-US" dirty="0"/>
              <a:t>The lowest hanging fruit is to remove redundant HBM reads/writes.</a:t>
            </a:r>
          </a:p>
          <a:p>
            <a:endParaRPr lang="en-US" dirty="0"/>
          </a:p>
          <a:p>
            <a:r>
              <a:rPr lang="en-US" dirty="0"/>
              <a:t>Why write S back to HBM only to (re)load it again in order to compute the </a:t>
            </a:r>
            <a:r>
              <a:rPr lang="en-US" dirty="0" err="1"/>
              <a:t>softmax</a:t>
            </a:r>
            <a:r>
              <a:rPr lang="en-US" dirty="0"/>
              <a:t>? Let’s keep it in SRAM instead, perform all of the intermediate steps, and only then write the final result back to HBM.</a:t>
            </a:r>
            <a:endParaRPr lang="en-IN" dirty="0"/>
          </a:p>
        </p:txBody>
      </p:sp>
      <p:pic>
        <p:nvPicPr>
          <p:cNvPr id="2050" name="Picture 2">
            <a:extLst>
              <a:ext uri="{FF2B5EF4-FFF2-40B4-BE49-F238E27FC236}">
                <a16:creationId xmlns:a16="http://schemas.microsoft.com/office/drawing/2014/main" id="{DE94EDED-0FD1-2D16-889A-F275F35EB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70" y="206667"/>
            <a:ext cx="3231047" cy="24777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537B7AE-04FB-33AE-1D0D-0CFF774F9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204" y="671162"/>
            <a:ext cx="8288254" cy="2013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138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616803-42C0-2698-ECF9-E0B896366A7D}"/>
              </a:ext>
            </a:extLst>
          </p:cNvPr>
          <p:cNvSpPr>
            <a:spLocks noGrp="1"/>
          </p:cNvSpPr>
          <p:nvPr>
            <p:ph type="body" idx="1"/>
          </p:nvPr>
        </p:nvSpPr>
        <p:spPr/>
        <p:txBody>
          <a:bodyPr/>
          <a:lstStyle/>
          <a:p>
            <a:r>
              <a:rPr lang="en-US" dirty="0"/>
              <a:t>Flash attention boils down to 2 main ideas:</a:t>
            </a:r>
          </a:p>
          <a:p>
            <a:endParaRPr lang="en-US" dirty="0"/>
          </a:p>
          <a:p>
            <a:r>
              <a:rPr lang="en-US" dirty="0"/>
              <a:t>Tiling (used during both forward &amp; backward passes) — basically chunking the </a:t>
            </a:r>
            <a:r>
              <a:rPr lang="en-US" dirty="0" err="1"/>
              <a:t>NxN</a:t>
            </a:r>
            <a:r>
              <a:rPr lang="en-US" dirty="0"/>
              <a:t> </a:t>
            </a:r>
            <a:r>
              <a:rPr lang="en-US" dirty="0" err="1"/>
              <a:t>softmax</a:t>
            </a:r>
            <a:r>
              <a:rPr lang="en-US" dirty="0"/>
              <a:t>/scores matrix into blocks.</a:t>
            </a:r>
          </a:p>
          <a:p>
            <a:r>
              <a:rPr lang="en-US" dirty="0" err="1"/>
              <a:t>Recomputation</a:t>
            </a:r>
            <a:endParaRPr lang="en-IN" dirty="0"/>
          </a:p>
        </p:txBody>
      </p:sp>
    </p:spTree>
    <p:extLst>
      <p:ext uri="{BB962C8B-B14F-4D97-AF65-F5344CB8AC3E}">
        <p14:creationId xmlns:p14="http://schemas.microsoft.com/office/powerpoint/2010/main" val="286426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FEDC9-8644-66E2-3192-45A43FD050C8}"/>
              </a:ext>
            </a:extLst>
          </p:cNvPr>
          <p:cNvSpPr>
            <a:spLocks noGrp="1"/>
          </p:cNvSpPr>
          <p:nvPr>
            <p:ph type="body" idx="1"/>
          </p:nvPr>
        </p:nvSpPr>
        <p:spPr>
          <a:xfrm>
            <a:off x="838200" y="2390273"/>
            <a:ext cx="10515600" cy="3786689"/>
          </a:xfrm>
        </p:spPr>
        <p:txBody>
          <a:bodyPr/>
          <a:lstStyle/>
          <a:p>
            <a:r>
              <a:rPr lang="en-US" dirty="0"/>
              <a:t>The main hurdle in getting the tiling approach to work is </a:t>
            </a:r>
            <a:r>
              <a:rPr lang="en-US" dirty="0" err="1"/>
              <a:t>softmax</a:t>
            </a:r>
            <a:r>
              <a:rPr lang="en-US" dirty="0"/>
              <a:t>.</a:t>
            </a:r>
          </a:p>
          <a:p>
            <a:r>
              <a:rPr lang="en-US" dirty="0"/>
              <a:t>To compute how much a particular </a:t>
            </a:r>
            <a:r>
              <a:rPr lang="en-US" dirty="0" err="1"/>
              <a:t>i-th</a:t>
            </a:r>
            <a:r>
              <a:rPr lang="en-US" dirty="0"/>
              <a:t> token from the input sequence pays attention to other tokens in the sequence you’d need to have all of those scores readily available (denoted here by </a:t>
            </a:r>
            <a:r>
              <a:rPr lang="en-US" dirty="0" err="1"/>
              <a:t>z_j</a:t>
            </a:r>
            <a:r>
              <a:rPr lang="en-US" dirty="0"/>
              <a:t>) in SRAM.</a:t>
            </a:r>
          </a:p>
          <a:p>
            <a:r>
              <a:rPr lang="en-US" b="0" i="0" dirty="0">
                <a:solidFill>
                  <a:srgbClr val="242424"/>
                </a:solidFill>
                <a:effectLst/>
                <a:highlight>
                  <a:srgbClr val="FFFFFF"/>
                </a:highlight>
                <a:latin typeface="source-serif-pro"/>
              </a:rPr>
              <a:t>the trick is we can actually chop the </a:t>
            </a:r>
            <a:r>
              <a:rPr lang="en-US" b="0" i="0" dirty="0" err="1">
                <a:solidFill>
                  <a:srgbClr val="242424"/>
                </a:solidFill>
                <a:effectLst/>
                <a:highlight>
                  <a:srgbClr val="FFFFFF"/>
                </a:highlight>
                <a:latin typeface="source-serif-pro"/>
              </a:rPr>
              <a:t>softmax</a:t>
            </a:r>
            <a:r>
              <a:rPr lang="en-US" b="0" i="0" dirty="0">
                <a:solidFill>
                  <a:srgbClr val="242424"/>
                </a:solidFill>
                <a:effectLst/>
                <a:highlight>
                  <a:srgbClr val="FFFFFF"/>
                </a:highlight>
                <a:latin typeface="source-serif-pro"/>
              </a:rPr>
              <a:t> computation down into smaller blocks and still end up with precisely the same result.</a:t>
            </a:r>
            <a:endParaRPr lang="en-IN" dirty="0"/>
          </a:p>
        </p:txBody>
      </p:sp>
      <p:pic>
        <p:nvPicPr>
          <p:cNvPr id="3074" name="Picture 2">
            <a:extLst>
              <a:ext uri="{FF2B5EF4-FFF2-40B4-BE49-F238E27FC236}">
                <a16:creationId xmlns:a16="http://schemas.microsoft.com/office/drawing/2014/main" id="{4D89D604-B755-D88F-D2F6-2E22E7009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687" y="681037"/>
            <a:ext cx="2714625"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668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0F47D-0CCF-76AD-9427-A8C566A5D2B5}"/>
              </a:ext>
            </a:extLst>
          </p:cNvPr>
          <p:cNvSpPr>
            <a:spLocks noGrp="1"/>
          </p:cNvSpPr>
          <p:nvPr>
            <p:ph type="title" idx="4294967295"/>
          </p:nvPr>
        </p:nvSpPr>
        <p:spPr>
          <a:xfrm>
            <a:off x="838200" y="365125"/>
            <a:ext cx="10515600" cy="1325563"/>
          </a:xfrm>
        </p:spPr>
        <p:txBody>
          <a:bodyPr/>
          <a:lstStyle/>
          <a:p>
            <a:r>
              <a:rPr lang="en-US" dirty="0"/>
              <a:t>Parallelization issue</a:t>
            </a:r>
            <a:endParaRPr lang="en-IN" dirty="0"/>
          </a:p>
        </p:txBody>
      </p:sp>
      <p:sp>
        <p:nvSpPr>
          <p:cNvPr id="4" name="Rectangle 1">
            <a:extLst>
              <a:ext uri="{FF2B5EF4-FFF2-40B4-BE49-F238E27FC236}">
                <a16:creationId xmlns:a16="http://schemas.microsoft.com/office/drawing/2014/main" id="{6FD71067-DDD9-AA71-DB2C-900F640C7635}"/>
              </a:ext>
            </a:extLst>
          </p:cNvPr>
          <p:cNvSpPr>
            <a:spLocks noGrp="1" noChangeArrowheads="1"/>
          </p:cNvSpPr>
          <p:nvPr>
            <p:ph type="body" idx="1"/>
          </p:nvPr>
        </p:nvSpPr>
        <p:spPr bwMode="auto">
          <a:xfrm>
            <a:off x="838200" y="1442100"/>
            <a:ext cx="10515600"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F1F1F"/>
                </a:solidFill>
                <a:effectLst/>
                <a:latin typeface="Google Sans"/>
              </a:rPr>
              <a:t>Parallelization Issues with Sequence Dependence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GPUs excel at parallel computations:</a:t>
            </a:r>
            <a:r>
              <a:rPr kumimoji="0" lang="en-US" altLang="en-US" sz="2400" b="0" i="0" u="none" strike="noStrike" cap="none" normalizeH="0" baseline="0" dirty="0">
                <a:ln>
                  <a:noFill/>
                </a:ln>
                <a:solidFill>
                  <a:srgbClr val="1F1F1F"/>
                </a:solidFill>
                <a:effectLst/>
                <a:latin typeface="Google Sans"/>
              </a:rPr>
              <a:t> They can handle many simple operations simultaneously, making them ideal for tasks like matrix multiplication.</a:t>
            </a:r>
            <a:br>
              <a:rPr kumimoji="0" lang="en-US" altLang="en-US" sz="2400" b="0" i="0" u="none" strike="noStrike" cap="none" normalizeH="0" baseline="0" dirty="0">
                <a:ln>
                  <a:noFill/>
                </a:ln>
                <a:solidFill>
                  <a:srgbClr val="1F1F1F"/>
                </a:solidFill>
                <a:effectLst/>
                <a:latin typeface="Google Sans"/>
              </a:rPr>
            </a:br>
            <a:endParaRPr kumimoji="0" lang="en-US" altLang="en-US" sz="24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Key to parallelization: Independent operations:</a:t>
            </a:r>
            <a:r>
              <a:rPr kumimoji="0" lang="en-US" altLang="en-US" sz="2400" b="0" i="0" u="none" strike="noStrike" cap="none" normalizeH="0" baseline="0" dirty="0">
                <a:ln>
                  <a:noFill/>
                </a:ln>
                <a:solidFill>
                  <a:srgbClr val="1F1F1F"/>
                </a:solidFill>
                <a:effectLst/>
                <a:latin typeface="Google Sans"/>
              </a:rPr>
              <a:t> Operations need to be independent of each other's results for true parallel execution. In matrix multiplication (AB), most multiplications and sums are independent.</a:t>
            </a:r>
            <a:br>
              <a:rPr kumimoji="0" lang="en-US" altLang="en-US" sz="2400" b="0" i="0" u="none" strike="noStrike" cap="none" normalizeH="0" baseline="0" dirty="0">
                <a:ln>
                  <a:noFill/>
                </a:ln>
                <a:solidFill>
                  <a:srgbClr val="1F1F1F"/>
                </a:solidFill>
                <a:effectLst/>
                <a:latin typeface="Google Sans"/>
              </a:rPr>
            </a:br>
            <a:endParaRPr kumimoji="0" lang="en-US" altLang="en-US" sz="24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RNNs and sequence dependence:</a:t>
            </a:r>
            <a:r>
              <a:rPr kumimoji="0" lang="en-US" altLang="en-US" sz="2400" b="0" i="0" u="none" strike="noStrike" cap="none" normalizeH="0" baseline="0" dirty="0">
                <a:ln>
                  <a:noFill/>
                </a:ln>
                <a:solidFill>
                  <a:srgbClr val="1F1F1F"/>
                </a:solidFill>
                <a:effectLst/>
                <a:latin typeface="Google Sans"/>
              </a:rPr>
              <a:t> Traditional RNNs have a sequential nature. Computing the hidden state (h) at a later step (e.g., h2) depends on the hidden state from the previous step (h1).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1"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1" i="0" u="none" strike="noStrike" cap="none" normalizeH="0" baseline="0" dirty="0">
                <a:ln>
                  <a:noFill/>
                </a:ln>
                <a:solidFill>
                  <a:srgbClr val="1F1F1F"/>
                </a:solidFill>
                <a:effectLst/>
                <a:latin typeface="Google Sans"/>
              </a:rPr>
              <a:t>Bottleneck for GPUs:</a:t>
            </a:r>
            <a:r>
              <a:rPr kumimoji="0" lang="en-US" altLang="en-US" sz="2400" b="0" i="0" u="none" strike="noStrike" cap="none" normalizeH="0" baseline="0" dirty="0">
                <a:ln>
                  <a:noFill/>
                </a:ln>
                <a:solidFill>
                  <a:srgbClr val="1F1F1F"/>
                </a:solidFill>
                <a:effectLst/>
                <a:latin typeface="Google Sans"/>
              </a:rPr>
              <a:t> As sequence length grows, the number of serial dependencies in RNNs prevents full utilization of a GPU's parallel processing power.</a:t>
            </a:r>
          </a:p>
        </p:txBody>
      </p:sp>
    </p:spTree>
    <p:extLst>
      <p:ext uri="{BB962C8B-B14F-4D97-AF65-F5344CB8AC3E}">
        <p14:creationId xmlns:p14="http://schemas.microsoft.com/office/powerpoint/2010/main" val="37244987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F5ED1B-6D97-01C2-AD20-43F7F7BD042A}"/>
              </a:ext>
            </a:extLst>
          </p:cNvPr>
          <p:cNvSpPr>
            <a:spLocks noGrp="1"/>
          </p:cNvSpPr>
          <p:nvPr>
            <p:ph type="body" idx="1"/>
          </p:nvPr>
        </p:nvSpPr>
        <p:spPr/>
        <p:txBody>
          <a:bodyPr/>
          <a:lstStyle/>
          <a:p>
            <a:r>
              <a:rPr lang="en-US" dirty="0"/>
              <a:t>We can grab only the first B scores (x_1 through </a:t>
            </a:r>
            <a:r>
              <a:rPr lang="en-US" dirty="0" err="1"/>
              <a:t>x_B</a:t>
            </a:r>
            <a:r>
              <a:rPr lang="en-US" dirty="0"/>
              <a:t>) and compute the </a:t>
            </a:r>
            <a:r>
              <a:rPr lang="en-US" dirty="0" err="1"/>
              <a:t>softmax</a:t>
            </a:r>
            <a:r>
              <a:rPr lang="en-US" dirty="0"/>
              <a:t> for them.</a:t>
            </a:r>
          </a:p>
          <a:p>
            <a:r>
              <a:rPr lang="en-US" dirty="0"/>
              <a:t>Then we can combine those per-block partial </a:t>
            </a:r>
            <a:r>
              <a:rPr lang="en-US" dirty="0" err="1"/>
              <a:t>softmax</a:t>
            </a:r>
            <a:r>
              <a:rPr lang="en-US" dirty="0"/>
              <a:t> numbers in a smart way such that the final result is actually correct.</a:t>
            </a:r>
          </a:p>
          <a:p>
            <a:endParaRPr lang="en-US" dirty="0"/>
          </a:p>
          <a:p>
            <a:pPr marL="114300" indent="0">
              <a:buNone/>
            </a:pPr>
            <a:endParaRPr lang="en-US" dirty="0"/>
          </a:p>
        </p:txBody>
      </p:sp>
    </p:spTree>
    <p:extLst>
      <p:ext uri="{BB962C8B-B14F-4D97-AF65-F5344CB8AC3E}">
        <p14:creationId xmlns:p14="http://schemas.microsoft.com/office/powerpoint/2010/main" val="16542658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416DE4-E84D-9B0D-4D48-BEDB07CEE5EE}"/>
              </a:ext>
            </a:extLst>
          </p:cNvPr>
          <p:cNvSpPr>
            <a:spLocks noGrp="1"/>
          </p:cNvSpPr>
          <p:nvPr>
            <p:ph type="body" idx="1"/>
          </p:nvPr>
        </p:nvSpPr>
        <p:spPr>
          <a:xfrm>
            <a:off x="838200" y="292250"/>
            <a:ext cx="10515600" cy="5902643"/>
          </a:xfrm>
        </p:spPr>
        <p:txBody>
          <a:bodyPr>
            <a:normAutofit/>
          </a:bodyPr>
          <a:lstStyle/>
          <a:p>
            <a:r>
              <a:rPr kumimoji="0" lang="en-US" altLang="en-US" sz="2000" b="1" i="0" u="none" strike="noStrike" cap="none" normalizeH="0" baseline="0" dirty="0">
                <a:ln>
                  <a:noFill/>
                </a:ln>
                <a:solidFill>
                  <a:schemeClr val="tx1"/>
                </a:solidFill>
                <a:effectLst/>
                <a:latin typeface="Arial" panose="020B0604020202020204" pitchFamily="34" charset="0"/>
              </a:rPr>
              <a:t>Reduced Memory Access:</a:t>
            </a:r>
            <a:r>
              <a:rPr kumimoji="0" lang="en-US" altLang="en-US" sz="2000" b="0" i="0" u="none" strike="noStrike" cap="none" normalizeH="0" baseline="0" dirty="0">
                <a:ln>
                  <a:noFill/>
                </a:ln>
                <a:solidFill>
                  <a:schemeClr val="tx1"/>
                </a:solidFill>
                <a:effectLst/>
                <a:latin typeface="Arial" panose="020B0604020202020204" pitchFamily="34" charset="0"/>
              </a:rPr>
              <a:t> A major contributor to slowdowns in attention is the constant loading and unloading of data (queries, keys, and values) from memory during computations. </a:t>
            </a:r>
            <a:r>
              <a:rPr kumimoji="0" lang="en-US" altLang="en-US" sz="2000" b="0" i="0" u="none" strike="noStrike" cap="none" normalizeH="0" baseline="0" dirty="0" err="1">
                <a:ln>
                  <a:noFill/>
                </a:ln>
                <a:solidFill>
                  <a:schemeClr val="tx1"/>
                </a:solidFill>
                <a:effectLst/>
                <a:latin typeface="Arial" panose="020B0604020202020204" pitchFamily="34" charset="0"/>
              </a:rPr>
              <a:t>FlashAttention</a:t>
            </a:r>
            <a:r>
              <a:rPr kumimoji="0" lang="en-US" altLang="en-US" sz="2000" b="0" i="0" u="none" strike="noStrike" cap="none" normalizeH="0" baseline="0" dirty="0">
                <a:ln>
                  <a:noFill/>
                </a:ln>
                <a:solidFill>
                  <a:schemeClr val="tx1"/>
                </a:solidFill>
                <a:effectLst/>
                <a:latin typeface="Arial" panose="020B0604020202020204" pitchFamily="34" charset="0"/>
              </a:rPr>
              <a:t> addresses this by loading all the data required for the attention operation just once. This eliminates redundant data movement and reduces memory access overhead.</a:t>
            </a: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a:p>
            <a:r>
              <a:rPr kumimoji="0" lang="en-US" altLang="en-US" sz="2000" b="1" i="0" u="none" strike="noStrike" cap="none" normalizeH="0" baseline="0" dirty="0">
                <a:ln>
                  <a:noFill/>
                </a:ln>
                <a:solidFill>
                  <a:schemeClr val="tx1"/>
                </a:solidFill>
                <a:effectLst/>
                <a:latin typeface="Arial" panose="020B0604020202020204" pitchFamily="34" charset="0"/>
              </a:rPr>
              <a:t>Focus on Final Results:</a:t>
            </a:r>
            <a:r>
              <a:rPr kumimoji="0" lang="en-US" altLang="en-US" sz="2000" b="0" i="0" u="none" strike="noStrike" cap="none" normalizeH="0" baseline="0" dirty="0">
                <a:ln>
                  <a:noFill/>
                </a:ln>
                <a:solidFill>
                  <a:schemeClr val="tx1"/>
                </a:solidFill>
                <a:effectLst/>
                <a:latin typeface="Arial" panose="020B0604020202020204" pitchFamily="34" charset="0"/>
              </a:rPr>
              <a:t> Once the data is loaded, </a:t>
            </a:r>
            <a:r>
              <a:rPr kumimoji="0" lang="en-US" altLang="en-US" sz="2000" b="0" i="0" u="none" strike="noStrike" cap="none" normalizeH="0" baseline="0" dirty="0" err="1">
                <a:ln>
                  <a:noFill/>
                </a:ln>
                <a:solidFill>
                  <a:schemeClr val="tx1"/>
                </a:solidFill>
                <a:effectLst/>
                <a:latin typeface="Arial" panose="020B0604020202020204" pitchFamily="34" charset="0"/>
              </a:rPr>
              <a:t>FlashAttention</a:t>
            </a:r>
            <a:r>
              <a:rPr kumimoji="0" lang="en-US" altLang="en-US" sz="2000" b="0" i="0" u="none" strike="noStrike" cap="none" normalizeH="0" baseline="0" dirty="0">
                <a:ln>
                  <a:noFill/>
                </a:ln>
                <a:solidFill>
                  <a:schemeClr val="tx1"/>
                </a:solidFill>
                <a:effectLst/>
                <a:latin typeface="Arial" panose="020B0604020202020204" pitchFamily="34" charset="0"/>
              </a:rPr>
              <a:t> performs all the necessary calculations within memory to obtain the attention scores. Only the final results are written back to memory. This minimizes unnecessary memory usage and streamlines the process.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IN" sz="2000" dirty="0"/>
          </a:p>
        </p:txBody>
      </p:sp>
      <p:sp>
        <p:nvSpPr>
          <p:cNvPr id="4" name="TextBox 3">
            <a:extLst>
              <a:ext uri="{FF2B5EF4-FFF2-40B4-BE49-F238E27FC236}">
                <a16:creationId xmlns:a16="http://schemas.microsoft.com/office/drawing/2014/main" id="{A8C73FC7-5F19-2376-47BD-94D041D5AB20}"/>
              </a:ext>
            </a:extLst>
          </p:cNvPr>
          <p:cNvSpPr txBox="1"/>
          <p:nvPr/>
        </p:nvSpPr>
        <p:spPr>
          <a:xfrm>
            <a:off x="2873829" y="4950823"/>
            <a:ext cx="7201010" cy="523220"/>
          </a:xfrm>
          <a:prstGeom prst="rect">
            <a:avLst/>
          </a:prstGeom>
          <a:noFill/>
        </p:spPr>
        <p:txBody>
          <a:bodyPr wrap="none" rtlCol="0">
            <a:spAutoFit/>
          </a:bodyPr>
          <a:lstStyle/>
          <a:p>
            <a:r>
              <a:rPr lang="en-IN" sz="2800" dirty="0">
                <a:hlinkClick r:id="rId2"/>
              </a:rPr>
              <a:t>https://github.com/Dao-AILab/flash-attention</a:t>
            </a:r>
            <a:endParaRPr lang="en-IN" sz="2800" dirty="0"/>
          </a:p>
        </p:txBody>
      </p:sp>
    </p:spTree>
    <p:extLst>
      <p:ext uri="{BB962C8B-B14F-4D97-AF65-F5344CB8AC3E}">
        <p14:creationId xmlns:p14="http://schemas.microsoft.com/office/powerpoint/2010/main" val="19615201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C5C0D-89B7-9EB1-A109-687931C82CE0}"/>
              </a:ext>
            </a:extLst>
          </p:cNvPr>
          <p:cNvSpPr>
            <a:spLocks noGrp="1"/>
          </p:cNvSpPr>
          <p:nvPr>
            <p:ph type="title" idx="4294967295"/>
          </p:nvPr>
        </p:nvSpPr>
        <p:spPr>
          <a:xfrm>
            <a:off x="838200" y="365125"/>
            <a:ext cx="10515600" cy="1325563"/>
          </a:xfrm>
        </p:spPr>
        <p:txBody>
          <a:bodyPr/>
          <a:lstStyle/>
          <a:p>
            <a:endParaRPr lang="en-IN"/>
          </a:p>
        </p:txBody>
      </p:sp>
      <p:sp>
        <p:nvSpPr>
          <p:cNvPr id="3" name="Text Placeholder 2">
            <a:extLst>
              <a:ext uri="{FF2B5EF4-FFF2-40B4-BE49-F238E27FC236}">
                <a16:creationId xmlns:a16="http://schemas.microsoft.com/office/drawing/2014/main" id="{85D1127F-0605-CC6D-A1BA-63DDEE23FE8B}"/>
              </a:ext>
            </a:extLst>
          </p:cNvPr>
          <p:cNvSpPr>
            <a:spLocks noGrp="1"/>
          </p:cNvSpPr>
          <p:nvPr>
            <p:ph type="body" idx="1"/>
          </p:nvPr>
        </p:nvSpPr>
        <p:spPr/>
        <p:txBody>
          <a:bodyPr/>
          <a:lstStyle/>
          <a:p>
            <a:endParaRPr lang="en-IN" dirty="0"/>
          </a:p>
        </p:txBody>
      </p:sp>
      <p:pic>
        <p:nvPicPr>
          <p:cNvPr id="19458" name="Picture 2" descr="Flash Attention">
            <a:extLst>
              <a:ext uri="{FF2B5EF4-FFF2-40B4-BE49-F238E27FC236}">
                <a16:creationId xmlns:a16="http://schemas.microsoft.com/office/drawing/2014/main" id="{D64E5876-6B91-4E83-1970-A7C86A3CE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246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28B9-A35E-4F4E-C33A-DFD0845576F3}"/>
              </a:ext>
            </a:extLst>
          </p:cNvPr>
          <p:cNvSpPr>
            <a:spLocks noGrp="1"/>
          </p:cNvSpPr>
          <p:nvPr>
            <p:ph type="title" idx="4294967295"/>
          </p:nvPr>
        </p:nvSpPr>
        <p:spPr>
          <a:xfrm>
            <a:off x="838200" y="365125"/>
            <a:ext cx="10515600" cy="1325563"/>
          </a:xfrm>
        </p:spPr>
        <p:txBody>
          <a:bodyPr/>
          <a:lstStyle/>
          <a:p>
            <a:r>
              <a:rPr lang="en-US" dirty="0"/>
              <a:t>Ref</a:t>
            </a:r>
            <a:endParaRPr lang="en-IN" dirty="0"/>
          </a:p>
        </p:txBody>
      </p:sp>
      <p:sp>
        <p:nvSpPr>
          <p:cNvPr id="3" name="Text Placeholder 2">
            <a:extLst>
              <a:ext uri="{FF2B5EF4-FFF2-40B4-BE49-F238E27FC236}">
                <a16:creationId xmlns:a16="http://schemas.microsoft.com/office/drawing/2014/main" id="{F8BC3B16-EF3E-DECB-16FA-8EC32C817C9E}"/>
              </a:ext>
            </a:extLst>
          </p:cNvPr>
          <p:cNvSpPr>
            <a:spLocks noGrp="1"/>
          </p:cNvSpPr>
          <p:nvPr>
            <p:ph type="body" idx="1"/>
          </p:nvPr>
        </p:nvSpPr>
        <p:spPr>
          <a:xfrm>
            <a:off x="838200" y="1876925"/>
            <a:ext cx="10515600" cy="4300037"/>
          </a:xfrm>
        </p:spPr>
        <p:txBody>
          <a:bodyPr>
            <a:normAutofit lnSpcReduction="10000"/>
          </a:bodyPr>
          <a:lstStyle/>
          <a:p>
            <a:r>
              <a:rPr lang="en-IN" dirty="0">
                <a:hlinkClick r:id="rId2"/>
              </a:rPr>
              <a:t>https://github.com/jessevig/bertviz?ref=ghost.oxen.ai</a:t>
            </a:r>
            <a:endParaRPr lang="en-IN" dirty="0"/>
          </a:p>
          <a:p>
            <a:r>
              <a:rPr lang="en-IN" dirty="0">
                <a:hlinkClick r:id="rId3"/>
              </a:rPr>
              <a:t>https://proceedings.neurips.cc/paper/2017/file/3f5ee243547dee91fbd053c1c4a845aa-Paper.pdf</a:t>
            </a:r>
            <a:endParaRPr lang="en-IN" dirty="0"/>
          </a:p>
          <a:p>
            <a:r>
              <a:rPr lang="en-IN" dirty="0">
                <a:hlinkClick r:id="rId4"/>
              </a:rPr>
              <a:t>https://cs231n.stanford.edu/slides/2022/lecture_11_ruohan.pdf</a:t>
            </a:r>
            <a:endParaRPr lang="en-IN" dirty="0"/>
          </a:p>
          <a:p>
            <a:r>
              <a:rPr lang="en-IN" dirty="0">
                <a:hlinkClick r:id="rId5"/>
              </a:rPr>
              <a:t>https://deeplearning.cs.cmu.edu/F23/document/slides/lec19.transformersLLMs.pdf</a:t>
            </a:r>
            <a:endParaRPr lang="en-IN" dirty="0"/>
          </a:p>
          <a:p>
            <a:r>
              <a:rPr lang="en-IN" dirty="0">
                <a:hlinkClick r:id="rId6"/>
              </a:rPr>
              <a:t>https://www.youtube.com/watch?v=UPtG_38Oq8o</a:t>
            </a:r>
            <a:endParaRPr lang="en-IN" dirty="0"/>
          </a:p>
          <a:p>
            <a:r>
              <a:rPr lang="en-IN" dirty="0">
                <a:hlinkClick r:id="rId7"/>
              </a:rPr>
              <a:t>https://www.youtube.com/watch?v=bCz4OMemCcA</a:t>
            </a:r>
            <a:endParaRPr lang="en-IN" dirty="0"/>
          </a:p>
          <a:p>
            <a:r>
              <a:rPr lang="en-IN" dirty="0">
                <a:hlinkClick r:id="rId8"/>
              </a:rPr>
              <a:t>https://www.youtube.com/watch?v=zxQyTK8quyY</a:t>
            </a:r>
            <a:endParaRPr lang="en-IN" dirty="0"/>
          </a:p>
          <a:p>
            <a:endParaRPr lang="en-IN" dirty="0"/>
          </a:p>
        </p:txBody>
      </p:sp>
    </p:spTree>
    <p:extLst>
      <p:ext uri="{BB962C8B-B14F-4D97-AF65-F5344CB8AC3E}">
        <p14:creationId xmlns:p14="http://schemas.microsoft.com/office/powerpoint/2010/main" val="419422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1CCC-E2D1-A62E-666B-FF811796635E}"/>
              </a:ext>
            </a:extLst>
          </p:cNvPr>
          <p:cNvSpPr>
            <a:spLocks noGrp="1"/>
          </p:cNvSpPr>
          <p:nvPr>
            <p:ph type="title" idx="4294967295"/>
          </p:nvPr>
        </p:nvSpPr>
        <p:spPr>
          <a:xfrm>
            <a:off x="838200" y="365125"/>
            <a:ext cx="10515600" cy="1325563"/>
          </a:xfrm>
        </p:spPr>
        <p:txBody>
          <a:bodyPr/>
          <a:lstStyle/>
          <a:p>
            <a:r>
              <a:rPr lang="en-US" dirty="0"/>
              <a:t>Hands-on</a:t>
            </a:r>
            <a:endParaRPr lang="en-IN" dirty="0"/>
          </a:p>
        </p:txBody>
      </p:sp>
      <p:sp>
        <p:nvSpPr>
          <p:cNvPr id="3" name="Text Placeholder 2">
            <a:extLst>
              <a:ext uri="{FF2B5EF4-FFF2-40B4-BE49-F238E27FC236}">
                <a16:creationId xmlns:a16="http://schemas.microsoft.com/office/drawing/2014/main" id="{DF0955C9-103A-D1A0-A6B2-9EA161C98D01}"/>
              </a:ext>
            </a:extLst>
          </p:cNvPr>
          <p:cNvSpPr>
            <a:spLocks noGrp="1"/>
          </p:cNvSpPr>
          <p:nvPr>
            <p:ph type="body" idx="1"/>
          </p:nvPr>
        </p:nvSpPr>
        <p:spPr>
          <a:xfrm>
            <a:off x="838200" y="2178423"/>
            <a:ext cx="10515600" cy="3998539"/>
          </a:xfrm>
        </p:spPr>
        <p:txBody>
          <a:bodyPr/>
          <a:lstStyle/>
          <a:p>
            <a:r>
              <a:rPr lang="en-US" dirty="0"/>
              <a:t>Recreate </a:t>
            </a:r>
            <a:r>
              <a:rPr lang="en-US" dirty="0" err="1"/>
              <a:t>nanoGPT</a:t>
            </a:r>
            <a:endParaRPr lang="en-US" dirty="0"/>
          </a:p>
          <a:p>
            <a:r>
              <a:rPr lang="en-IN" dirty="0">
                <a:hlinkClick r:id="rId2"/>
              </a:rPr>
              <a:t>https://www.youtube.com/watch?v=kCc8FmEb1nY</a:t>
            </a:r>
            <a:endParaRPr lang="en-IN" dirty="0"/>
          </a:p>
          <a:p>
            <a:r>
              <a:rPr lang="en-IN" dirty="0"/>
              <a:t>Or</a:t>
            </a:r>
          </a:p>
          <a:p>
            <a:r>
              <a:rPr lang="en-IN" dirty="0"/>
              <a:t>https://nlp.seas.harvard.edu/2018/04/03/attention.html</a:t>
            </a:r>
          </a:p>
        </p:txBody>
      </p:sp>
    </p:spTree>
    <p:extLst>
      <p:ext uri="{BB962C8B-B14F-4D97-AF65-F5344CB8AC3E}">
        <p14:creationId xmlns:p14="http://schemas.microsoft.com/office/powerpoint/2010/main" val="3218922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2"/>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87" name="Google Shape;87;p2"/>
          <p:cNvSpPr txBox="1"/>
          <p:nvPr/>
        </p:nvSpPr>
        <p:spPr>
          <a:xfrm>
            <a:off x="349097" y="2678605"/>
            <a:ext cx="8972456" cy="848935"/>
          </a:xfrm>
          <a:prstGeom prst="rect">
            <a:avLst/>
          </a:prstGeom>
          <a:noFill/>
          <a:ln>
            <a:noFill/>
          </a:ln>
        </p:spPr>
        <p:txBody>
          <a:bodyPr spcFirstLastPara="1" wrap="square" lIns="0" tIns="116825" rIns="0" bIns="0" anchor="t" anchorCtr="0">
            <a:spAutoFit/>
          </a:bodyPr>
          <a:lstStyle/>
          <a:p>
            <a:pPr marL="12700" marR="0" lvl="0" indent="0" algn="l" rtl="0">
              <a:lnSpc>
                <a:spcPct val="100000"/>
              </a:lnSpc>
              <a:spcBef>
                <a:spcPts val="910"/>
              </a:spcBef>
              <a:spcAft>
                <a:spcPts val="0"/>
              </a:spcAft>
              <a:buClr>
                <a:srgbClr val="000000"/>
              </a:buClr>
              <a:buSzPts val="4000"/>
              <a:buFont typeface="Arial"/>
              <a:buNone/>
            </a:pPr>
            <a:r>
              <a:rPr lang="en-US" sz="4000" b="1" dirty="0">
                <a:solidFill>
                  <a:srgbClr val="FFFFFF"/>
                </a:solidFill>
              </a:rPr>
              <a:t>Key Value Cache</a:t>
            </a:r>
            <a:endParaRPr sz="4000" b="0" i="0" u="none" strike="noStrike" cap="none" dirty="0">
              <a:solidFill>
                <a:schemeClr val="dk1"/>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9246107" y="353568"/>
            <a:ext cx="2781300" cy="623315"/>
          </a:xfrm>
          <a:prstGeom prst="rect">
            <a:avLst/>
          </a:prstGeom>
          <a:noFill/>
          <a:ln>
            <a:noFill/>
          </a:ln>
        </p:spPr>
      </p:pic>
    </p:spTree>
    <p:extLst>
      <p:ext uri="{BB962C8B-B14F-4D97-AF65-F5344CB8AC3E}">
        <p14:creationId xmlns:p14="http://schemas.microsoft.com/office/powerpoint/2010/main" val="819328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56BE34-EA55-DB8D-5283-463C5A7798DB}"/>
              </a:ext>
            </a:extLst>
          </p:cNvPr>
          <p:cNvSpPr>
            <a:spLocks noGrp="1"/>
          </p:cNvSpPr>
          <p:nvPr>
            <p:ph type="title" idx="4294967295"/>
          </p:nvPr>
        </p:nvSpPr>
        <p:spPr>
          <a:xfrm>
            <a:off x="838200" y="365125"/>
            <a:ext cx="10515600" cy="1325563"/>
          </a:xfrm>
        </p:spPr>
        <p:txBody>
          <a:bodyPr/>
          <a:lstStyle/>
          <a:p>
            <a:pPr algn="r"/>
            <a:r>
              <a:rPr lang="en-US" sz="3600" dirty="0">
                <a:solidFill>
                  <a:srgbClr val="000000"/>
                </a:solidFill>
                <a:latin typeface="Aharoni" panose="020F0502020204030204" pitchFamily="2" charset="-79"/>
                <a:cs typeface="Aharoni" panose="020F0502020204030204" pitchFamily="2" charset="-79"/>
                <a:sym typeface="Arial"/>
              </a:rPr>
              <a:t>Caching</a:t>
            </a:r>
            <a:endParaRPr lang="en-IN" sz="3600" dirty="0">
              <a:solidFill>
                <a:srgbClr val="000000"/>
              </a:solidFill>
              <a:latin typeface="Aharoni" panose="020F0502020204030204" pitchFamily="2" charset="-79"/>
              <a:cs typeface="Aharoni" panose="020F0502020204030204" pitchFamily="2" charset="-79"/>
              <a:sym typeface="Arial"/>
            </a:endParaRPr>
          </a:p>
        </p:txBody>
      </p:sp>
      <p:sp>
        <p:nvSpPr>
          <p:cNvPr id="7" name="Wave 6">
            <a:extLst>
              <a:ext uri="{FF2B5EF4-FFF2-40B4-BE49-F238E27FC236}">
                <a16:creationId xmlns:a16="http://schemas.microsoft.com/office/drawing/2014/main" id="{AB5A5F7E-E0B2-3584-3311-A6CDA645C192}"/>
              </a:ext>
            </a:extLst>
          </p:cNvPr>
          <p:cNvSpPr/>
          <p:nvPr/>
        </p:nvSpPr>
        <p:spPr>
          <a:xfrm>
            <a:off x="914400" y="1927412"/>
            <a:ext cx="11277600" cy="3505200"/>
          </a:xfrm>
          <a:prstGeom prst="wav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0" i="0" dirty="0">
                <a:solidFill>
                  <a:srgbClr val="333333"/>
                </a:solidFill>
                <a:effectLst/>
                <a:latin typeface="AmazonEmber"/>
              </a:rPr>
              <a:t>In computing, a cache is a high-speed data storage layer which stores a subset of data, typically transient in nature, so that future requests for that data are served up faster than is possible by accessing the data’s primary storage location. Caching allows you to efficiently reuse previously retrieved or computed data.</a:t>
            </a:r>
            <a:endParaRPr lang="en-IN" sz="2400" dirty="0"/>
          </a:p>
        </p:txBody>
      </p:sp>
      <p:sp>
        <p:nvSpPr>
          <p:cNvPr id="9" name="TextBox 8">
            <a:extLst>
              <a:ext uri="{FF2B5EF4-FFF2-40B4-BE49-F238E27FC236}">
                <a16:creationId xmlns:a16="http://schemas.microsoft.com/office/drawing/2014/main" id="{93464E3B-7C31-5DD2-255B-E53E47FBEC36}"/>
              </a:ext>
            </a:extLst>
          </p:cNvPr>
          <p:cNvSpPr txBox="1"/>
          <p:nvPr/>
        </p:nvSpPr>
        <p:spPr>
          <a:xfrm>
            <a:off x="5072903" y="5784388"/>
            <a:ext cx="2960594" cy="307777"/>
          </a:xfrm>
          <a:prstGeom prst="rect">
            <a:avLst/>
          </a:prstGeom>
          <a:noFill/>
        </p:spPr>
        <p:txBody>
          <a:bodyPr wrap="square">
            <a:spAutoFit/>
          </a:bodyPr>
          <a:lstStyle/>
          <a:p>
            <a:r>
              <a:rPr lang="en-IN" i="1" dirty="0"/>
              <a:t>https://aws.amazon.com/caching/</a:t>
            </a:r>
          </a:p>
        </p:txBody>
      </p:sp>
    </p:spTree>
    <p:extLst>
      <p:ext uri="{BB962C8B-B14F-4D97-AF65-F5344CB8AC3E}">
        <p14:creationId xmlns:p14="http://schemas.microsoft.com/office/powerpoint/2010/main" val="42135438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8AB716-B6BC-94E5-90B4-E76A52380647}"/>
              </a:ext>
            </a:extLst>
          </p:cNvPr>
          <p:cNvSpPr>
            <a:spLocks noGrp="1"/>
          </p:cNvSpPr>
          <p:nvPr>
            <p:ph type="body" idx="1"/>
          </p:nvPr>
        </p:nvSpPr>
        <p:spPr>
          <a:xfrm>
            <a:off x="838200" y="367553"/>
            <a:ext cx="10515600" cy="4276165"/>
          </a:xfrm>
        </p:spPr>
        <p:txBody>
          <a:bodyPr>
            <a:normAutofit fontScale="70000" lnSpcReduction="20000"/>
          </a:bodyPr>
          <a:lstStyle/>
          <a:p>
            <a:pPr marL="114300" indent="0">
              <a:buNone/>
            </a:pPr>
            <a:endParaRPr lang="en-US" dirty="0"/>
          </a:p>
          <a:p>
            <a:pPr marL="114300" indent="0">
              <a:buNone/>
            </a:pPr>
            <a:r>
              <a:rPr lang="en-US" dirty="0"/>
              <a:t>• Auto-regressive text generation is the process used by LLMs to generate text in a sequential manner, one token at a time.</a:t>
            </a:r>
            <a:br>
              <a:rPr lang="en-US" dirty="0"/>
            </a:br>
            <a:endParaRPr lang="en-US" dirty="0"/>
          </a:p>
          <a:p>
            <a:pPr marL="114300" indent="0">
              <a:buNone/>
            </a:pPr>
            <a:r>
              <a:rPr lang="en-US" dirty="0"/>
              <a:t>• It works by iteratively:</a:t>
            </a:r>
          </a:p>
          <a:p>
            <a:pPr marL="114300" indent="0">
              <a:buNone/>
            </a:pPr>
            <a:r>
              <a:rPr lang="en-US" dirty="0"/>
              <a:t>   - Taking an input sequence of tokens</a:t>
            </a:r>
          </a:p>
          <a:p>
            <a:pPr marL="114300" indent="0">
              <a:buNone/>
            </a:pPr>
            <a:r>
              <a:rPr lang="en-US" dirty="0"/>
              <a:t>   - Sampling the next token based on the model's predictions</a:t>
            </a:r>
          </a:p>
          <a:p>
            <a:pPr marL="114300" indent="0">
              <a:buNone/>
            </a:pPr>
            <a:r>
              <a:rPr lang="en-US" dirty="0"/>
              <a:t>   - Appending the sampled token to the input sequence</a:t>
            </a:r>
          </a:p>
          <a:p>
            <a:pPr marL="114300" indent="0">
              <a:buNone/>
            </a:pPr>
            <a:r>
              <a:rPr lang="en-US" dirty="0"/>
              <a:t>   - Repeating the process until a stop token is generated</a:t>
            </a:r>
            <a:br>
              <a:rPr lang="en-US" dirty="0"/>
            </a:br>
            <a:endParaRPr lang="en-US" dirty="0"/>
          </a:p>
          <a:p>
            <a:pPr marL="114300" indent="0">
              <a:buNone/>
            </a:pPr>
            <a:r>
              <a:rPr lang="en-US" dirty="0"/>
              <a:t>• This process is called "auto-regressive" because the model's predictions for the next token depend on the previously generated tokens, forming a self-referential or "regressive" process.</a:t>
            </a:r>
            <a:br>
              <a:rPr lang="en-US" dirty="0"/>
            </a:br>
            <a:endParaRPr lang="en-US" dirty="0"/>
          </a:p>
        </p:txBody>
      </p:sp>
      <p:pic>
        <p:nvPicPr>
          <p:cNvPr id="5" name="Picture 4" descr="A close-up of a logo">
            <a:extLst>
              <a:ext uri="{FF2B5EF4-FFF2-40B4-BE49-F238E27FC236}">
                <a16:creationId xmlns:a16="http://schemas.microsoft.com/office/drawing/2014/main" id="{1B155FC1-0A5A-BAD4-AF1F-A439D589B7B2}"/>
              </a:ext>
            </a:extLst>
          </p:cNvPr>
          <p:cNvPicPr>
            <a:picLocks noChangeAspect="1"/>
          </p:cNvPicPr>
          <p:nvPr/>
        </p:nvPicPr>
        <p:blipFill>
          <a:blip r:embed="rId2"/>
          <a:stretch>
            <a:fillRect/>
          </a:stretch>
        </p:blipFill>
        <p:spPr>
          <a:xfrm>
            <a:off x="1996707" y="4110582"/>
            <a:ext cx="7658281" cy="2679329"/>
          </a:xfrm>
          <a:prstGeom prst="rect">
            <a:avLst/>
          </a:prstGeom>
        </p:spPr>
      </p:pic>
    </p:spTree>
    <p:extLst>
      <p:ext uri="{BB962C8B-B14F-4D97-AF65-F5344CB8AC3E}">
        <p14:creationId xmlns:p14="http://schemas.microsoft.com/office/powerpoint/2010/main" val="2455532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137C95-72E9-32AC-B528-725E6AC8B526}"/>
              </a:ext>
            </a:extLst>
          </p:cNvPr>
          <p:cNvSpPr>
            <a:spLocks noGrp="1"/>
          </p:cNvSpPr>
          <p:nvPr>
            <p:ph type="body" idx="1"/>
          </p:nvPr>
        </p:nvSpPr>
        <p:spPr/>
        <p:txBody>
          <a:bodyPr/>
          <a:lstStyle/>
          <a:p>
            <a:r>
              <a:rPr lang="en-US" dirty="0"/>
              <a:t>LLMs undergo training using the causal language modeling objective, which necessitates masking the upper triangular portion of the attention score matrix. </a:t>
            </a:r>
          </a:p>
          <a:p>
            <a:r>
              <a:rPr lang="en-US" dirty="0"/>
              <a:t>This ensures that tokens never depend on future tokens during training.</a:t>
            </a:r>
          </a:p>
          <a:p>
            <a:r>
              <a:rPr lang="en-US" dirty="0"/>
              <a:t>During generation, the query vector 𝑞</a:t>
            </a:r>
            <a:r>
              <a:rPr lang="en-US" baseline="-25000" dirty="0"/>
              <a:t>𝑖</a:t>
            </a:r>
            <a:r>
              <a:rPr lang="en-US" dirty="0"/>
              <a:t> attends only to previous key-value vectors 𝑘</a:t>
            </a:r>
            <a:r>
              <a:rPr lang="en-US" baseline="-25000" dirty="0"/>
              <a:t>𝑚&lt;𝑖</a:t>
            </a:r>
            <a:r>
              <a:rPr lang="en-US" dirty="0"/>
              <a:t>, 𝑣</a:t>
            </a:r>
            <a:r>
              <a:rPr lang="en-US" baseline="-25000" dirty="0"/>
              <a:t>𝑚&lt;𝑖</a:t>
            </a:r>
            <a:r>
              <a:rPr lang="en-US" dirty="0"/>
              <a:t> for 𝑚 ∈ {0, …, 𝑖 − 1}.</a:t>
            </a:r>
            <a:br>
              <a:rPr lang="en-US" dirty="0"/>
            </a:br>
            <a:endParaRPr lang="en-US" dirty="0"/>
          </a:p>
          <a:p>
            <a:endParaRPr lang="en-IN" dirty="0"/>
          </a:p>
        </p:txBody>
      </p:sp>
    </p:spTree>
    <p:extLst>
      <p:ext uri="{BB962C8B-B14F-4D97-AF65-F5344CB8AC3E}">
        <p14:creationId xmlns:p14="http://schemas.microsoft.com/office/powerpoint/2010/main" val="1336127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E48164-9668-1415-8D9C-A7F764E84511}"/>
              </a:ext>
            </a:extLst>
          </p:cNvPr>
          <p:cNvSpPr>
            <a:spLocks noGrp="1"/>
          </p:cNvSpPr>
          <p:nvPr>
            <p:ph type="body" idx="1"/>
          </p:nvPr>
        </p:nvSpPr>
        <p:spPr/>
        <p:txBody>
          <a:bodyPr>
            <a:normAutofit fontScale="92500" lnSpcReduction="20000"/>
          </a:bodyPr>
          <a:lstStyle/>
          <a:p>
            <a:pPr marL="114300" indent="0">
              <a:buNone/>
            </a:pPr>
            <a:r>
              <a:rPr lang="en-US" dirty="0"/>
              <a:t>Let's run a quick code snippet to show how auto-regressive works in practice. We will simply take the most likely next token via </a:t>
            </a:r>
            <a:r>
              <a:rPr lang="en-US" dirty="0" err="1"/>
              <a:t>torch.argmax</a:t>
            </a:r>
            <a:r>
              <a:rPr lang="en-US" dirty="0"/>
              <a:t>.</a:t>
            </a:r>
          </a:p>
          <a:p>
            <a:pPr marL="114300" indent="0">
              <a:buNone/>
            </a:pPr>
            <a:endParaRPr lang="en-US" dirty="0"/>
          </a:p>
          <a:p>
            <a:pPr marL="114300" indent="0">
              <a:buNone/>
            </a:pPr>
            <a:r>
              <a:rPr lang="en-IN" dirty="0" err="1">
                <a:solidFill>
                  <a:schemeClr val="accent1"/>
                </a:solidFill>
              </a:rPr>
              <a:t>input_ids</a:t>
            </a:r>
            <a:r>
              <a:rPr lang="en-IN" dirty="0">
                <a:solidFill>
                  <a:schemeClr val="accent1"/>
                </a:solidFill>
              </a:rPr>
              <a:t> = tokenizer(prompt, </a:t>
            </a:r>
            <a:r>
              <a:rPr lang="en-IN" dirty="0" err="1">
                <a:solidFill>
                  <a:schemeClr val="accent1"/>
                </a:solidFill>
              </a:rPr>
              <a:t>return_tensors</a:t>
            </a:r>
            <a:r>
              <a:rPr lang="en-IN" dirty="0">
                <a:solidFill>
                  <a:schemeClr val="accent1"/>
                </a:solidFill>
              </a:rPr>
              <a:t>="pt")["</a:t>
            </a:r>
            <a:r>
              <a:rPr lang="en-IN" dirty="0" err="1">
                <a:solidFill>
                  <a:schemeClr val="accent1"/>
                </a:solidFill>
              </a:rPr>
              <a:t>input_ids</a:t>
            </a:r>
            <a:r>
              <a:rPr lang="en-IN" dirty="0">
                <a:solidFill>
                  <a:schemeClr val="accent1"/>
                </a:solidFill>
              </a:rPr>
              <a:t>"].to("</a:t>
            </a:r>
            <a:r>
              <a:rPr lang="en-IN" dirty="0" err="1">
                <a:solidFill>
                  <a:schemeClr val="accent1"/>
                </a:solidFill>
              </a:rPr>
              <a:t>cuda</a:t>
            </a:r>
            <a:r>
              <a:rPr lang="en-IN" dirty="0">
                <a:solidFill>
                  <a:schemeClr val="accent1"/>
                </a:solidFill>
              </a:rPr>
              <a:t>")</a:t>
            </a:r>
          </a:p>
          <a:p>
            <a:pPr marL="114300" indent="0">
              <a:buNone/>
            </a:pPr>
            <a:endParaRPr lang="en-IN" dirty="0">
              <a:solidFill>
                <a:schemeClr val="accent1"/>
              </a:solidFill>
            </a:endParaRPr>
          </a:p>
          <a:p>
            <a:pPr marL="114300" indent="0">
              <a:buNone/>
            </a:pPr>
            <a:r>
              <a:rPr lang="en-IN" dirty="0">
                <a:solidFill>
                  <a:schemeClr val="accent1"/>
                </a:solidFill>
              </a:rPr>
              <a:t>for _ in range(5):</a:t>
            </a:r>
          </a:p>
          <a:p>
            <a:pPr marL="114300" indent="0">
              <a:buNone/>
            </a:pPr>
            <a:r>
              <a:rPr lang="en-IN" dirty="0">
                <a:solidFill>
                  <a:schemeClr val="accent1"/>
                </a:solidFill>
              </a:rPr>
              <a:t>  </a:t>
            </a:r>
            <a:r>
              <a:rPr lang="en-IN" dirty="0" err="1">
                <a:solidFill>
                  <a:schemeClr val="accent1"/>
                </a:solidFill>
              </a:rPr>
              <a:t>next_logits</a:t>
            </a:r>
            <a:r>
              <a:rPr lang="en-IN" dirty="0">
                <a:solidFill>
                  <a:schemeClr val="accent1"/>
                </a:solidFill>
              </a:rPr>
              <a:t> = model(</a:t>
            </a:r>
            <a:r>
              <a:rPr lang="en-IN" dirty="0" err="1">
                <a:solidFill>
                  <a:schemeClr val="accent1"/>
                </a:solidFill>
              </a:rPr>
              <a:t>input_ids</a:t>
            </a:r>
            <a:r>
              <a:rPr lang="en-IN" dirty="0">
                <a:solidFill>
                  <a:schemeClr val="accent1"/>
                </a:solidFill>
              </a:rPr>
              <a:t>)["logits"][:, -1:]</a:t>
            </a:r>
          </a:p>
          <a:p>
            <a:pPr marL="114300" indent="0">
              <a:buNone/>
            </a:pPr>
            <a:r>
              <a:rPr lang="en-IN" dirty="0">
                <a:solidFill>
                  <a:schemeClr val="accent1"/>
                </a:solidFill>
              </a:rPr>
              <a:t>  </a:t>
            </a:r>
            <a:r>
              <a:rPr lang="en-IN" dirty="0" err="1">
                <a:solidFill>
                  <a:schemeClr val="accent1"/>
                </a:solidFill>
              </a:rPr>
              <a:t>next_token_id</a:t>
            </a:r>
            <a:r>
              <a:rPr lang="en-IN" dirty="0">
                <a:solidFill>
                  <a:schemeClr val="accent1"/>
                </a:solidFill>
              </a:rPr>
              <a:t> = </a:t>
            </a:r>
            <a:r>
              <a:rPr lang="en-IN" dirty="0" err="1">
                <a:solidFill>
                  <a:schemeClr val="accent1"/>
                </a:solidFill>
              </a:rPr>
              <a:t>torch.argmax</a:t>
            </a:r>
            <a:r>
              <a:rPr lang="en-IN" dirty="0">
                <a:solidFill>
                  <a:schemeClr val="accent1"/>
                </a:solidFill>
              </a:rPr>
              <a:t>(</a:t>
            </a:r>
            <a:r>
              <a:rPr lang="en-IN" dirty="0" err="1">
                <a:solidFill>
                  <a:schemeClr val="accent1"/>
                </a:solidFill>
              </a:rPr>
              <a:t>next_logits,dim</a:t>
            </a:r>
            <a:r>
              <a:rPr lang="en-IN" dirty="0">
                <a:solidFill>
                  <a:schemeClr val="accent1"/>
                </a:solidFill>
              </a:rPr>
              <a:t>=-1)</a:t>
            </a:r>
          </a:p>
          <a:p>
            <a:pPr marL="114300" indent="0">
              <a:buNone/>
            </a:pPr>
            <a:endParaRPr lang="en-IN" dirty="0">
              <a:solidFill>
                <a:schemeClr val="accent1"/>
              </a:solidFill>
            </a:endParaRPr>
          </a:p>
          <a:p>
            <a:pPr marL="114300" indent="0">
              <a:buNone/>
            </a:pPr>
            <a:r>
              <a:rPr lang="en-IN" dirty="0">
                <a:solidFill>
                  <a:schemeClr val="accent1"/>
                </a:solidFill>
              </a:rPr>
              <a:t>  </a:t>
            </a:r>
            <a:r>
              <a:rPr lang="en-IN" dirty="0" err="1">
                <a:solidFill>
                  <a:schemeClr val="accent1"/>
                </a:solidFill>
              </a:rPr>
              <a:t>input_ids</a:t>
            </a:r>
            <a:r>
              <a:rPr lang="en-IN" dirty="0">
                <a:solidFill>
                  <a:schemeClr val="accent1"/>
                </a:solidFill>
              </a:rPr>
              <a:t> = torch.cat([</a:t>
            </a:r>
            <a:r>
              <a:rPr lang="en-IN" dirty="0" err="1">
                <a:solidFill>
                  <a:schemeClr val="accent1"/>
                </a:solidFill>
              </a:rPr>
              <a:t>input_ids</a:t>
            </a:r>
            <a:r>
              <a:rPr lang="en-IN" dirty="0">
                <a:solidFill>
                  <a:schemeClr val="accent1"/>
                </a:solidFill>
              </a:rPr>
              <a:t>, </a:t>
            </a:r>
            <a:r>
              <a:rPr lang="en-IN" dirty="0" err="1">
                <a:solidFill>
                  <a:schemeClr val="accent1"/>
                </a:solidFill>
              </a:rPr>
              <a:t>next_token_id</a:t>
            </a:r>
            <a:r>
              <a:rPr lang="en-IN" dirty="0">
                <a:solidFill>
                  <a:schemeClr val="accent1"/>
                </a:solidFill>
              </a:rPr>
              <a:t>], dim=-1)</a:t>
            </a:r>
          </a:p>
          <a:p>
            <a:pPr marL="114300" indent="0">
              <a:buNone/>
            </a:pPr>
            <a:r>
              <a:rPr lang="en-IN" dirty="0">
                <a:solidFill>
                  <a:schemeClr val="accent1"/>
                </a:solidFill>
              </a:rPr>
              <a:t>  print("shape of </a:t>
            </a:r>
            <a:r>
              <a:rPr lang="en-IN" dirty="0" err="1">
                <a:solidFill>
                  <a:schemeClr val="accent1"/>
                </a:solidFill>
              </a:rPr>
              <a:t>input_ids</a:t>
            </a:r>
            <a:r>
              <a:rPr lang="en-IN" dirty="0">
                <a:solidFill>
                  <a:schemeClr val="accent1"/>
                </a:solidFill>
              </a:rPr>
              <a:t>", </a:t>
            </a:r>
            <a:r>
              <a:rPr lang="en-IN" dirty="0" err="1">
                <a:solidFill>
                  <a:schemeClr val="accent1"/>
                </a:solidFill>
              </a:rPr>
              <a:t>input_ids.shape</a:t>
            </a:r>
            <a:r>
              <a:rPr lang="en-IN" dirty="0">
                <a:solidFill>
                  <a:schemeClr val="accent1"/>
                </a:solidFill>
              </a:rPr>
              <a:t>)</a:t>
            </a:r>
          </a:p>
          <a:p>
            <a:pPr marL="114300" indent="0">
              <a:buNone/>
            </a:pPr>
            <a:endParaRPr lang="en-IN" dirty="0">
              <a:solidFill>
                <a:schemeClr val="accent1"/>
              </a:solidFill>
            </a:endParaRPr>
          </a:p>
          <a:p>
            <a:pPr marL="114300" indent="0">
              <a:buNone/>
            </a:pPr>
            <a:r>
              <a:rPr lang="en-IN" dirty="0" err="1">
                <a:solidFill>
                  <a:schemeClr val="accent1"/>
                </a:solidFill>
              </a:rPr>
              <a:t>generated_text</a:t>
            </a:r>
            <a:r>
              <a:rPr lang="en-IN" dirty="0">
                <a:solidFill>
                  <a:schemeClr val="accent1"/>
                </a:solidFill>
              </a:rPr>
              <a:t> = </a:t>
            </a:r>
            <a:r>
              <a:rPr lang="en-IN" dirty="0" err="1">
                <a:solidFill>
                  <a:schemeClr val="accent1"/>
                </a:solidFill>
              </a:rPr>
              <a:t>tokenizer.batch_decode</a:t>
            </a:r>
            <a:r>
              <a:rPr lang="en-IN" dirty="0">
                <a:solidFill>
                  <a:schemeClr val="accent1"/>
                </a:solidFill>
              </a:rPr>
              <a:t>(</a:t>
            </a:r>
            <a:r>
              <a:rPr lang="en-IN" dirty="0" err="1">
                <a:solidFill>
                  <a:schemeClr val="accent1"/>
                </a:solidFill>
              </a:rPr>
              <a:t>input_ids</a:t>
            </a:r>
            <a:r>
              <a:rPr lang="en-IN" dirty="0">
                <a:solidFill>
                  <a:schemeClr val="accent1"/>
                </a:solidFill>
              </a:rPr>
              <a:t>[:, -5:])</a:t>
            </a:r>
          </a:p>
          <a:p>
            <a:pPr marL="114300" indent="0">
              <a:buNone/>
            </a:pPr>
            <a:r>
              <a:rPr lang="en-IN" dirty="0" err="1">
                <a:solidFill>
                  <a:schemeClr val="accent1"/>
                </a:solidFill>
              </a:rPr>
              <a:t>generated_text</a:t>
            </a:r>
            <a:endParaRPr lang="en-IN" dirty="0">
              <a:solidFill>
                <a:schemeClr val="accent1"/>
              </a:solidFill>
            </a:endParaRPr>
          </a:p>
        </p:txBody>
      </p:sp>
    </p:spTree>
    <p:extLst>
      <p:ext uri="{BB962C8B-B14F-4D97-AF65-F5344CB8AC3E}">
        <p14:creationId xmlns:p14="http://schemas.microsoft.com/office/powerpoint/2010/main" val="407568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BA2D7-03DC-00FF-F6A3-A1C6C3349B18}"/>
              </a:ext>
            </a:extLst>
          </p:cNvPr>
          <p:cNvSpPr>
            <a:spLocks noGrp="1"/>
          </p:cNvSpPr>
          <p:nvPr>
            <p:ph type="title" idx="4294967295"/>
          </p:nvPr>
        </p:nvSpPr>
        <p:spPr>
          <a:xfrm>
            <a:off x="838200" y="365125"/>
            <a:ext cx="10515600" cy="1325563"/>
          </a:xfrm>
        </p:spPr>
        <p:txBody>
          <a:bodyPr/>
          <a:lstStyle/>
          <a:p>
            <a:r>
              <a:rPr kumimoji="0" lang="en-US" altLang="en-US" sz="4400" b="1" i="0" u="none" strike="noStrike" cap="none" normalizeH="0" baseline="0" dirty="0">
                <a:ln>
                  <a:noFill/>
                </a:ln>
                <a:solidFill>
                  <a:srgbClr val="1F1F1F"/>
                </a:solidFill>
                <a:effectLst/>
                <a:latin typeface="Google Sans"/>
              </a:rPr>
              <a:t>Linear Interaction Distance in RNNs</a:t>
            </a:r>
            <a:br>
              <a:rPr kumimoji="0" lang="en-US" altLang="en-US" sz="4400" b="1" i="0" u="none" strike="noStrike" cap="none" normalizeH="0" baseline="0" dirty="0">
                <a:ln>
                  <a:noFill/>
                </a:ln>
                <a:solidFill>
                  <a:srgbClr val="1F1F1F"/>
                </a:solidFill>
                <a:effectLst/>
                <a:latin typeface="Google Sans"/>
              </a:rPr>
            </a:br>
            <a:endParaRPr lang="en-IN" dirty="0"/>
          </a:p>
        </p:txBody>
      </p:sp>
      <p:sp>
        <p:nvSpPr>
          <p:cNvPr id="4" name="Rectangle 1">
            <a:extLst>
              <a:ext uri="{FF2B5EF4-FFF2-40B4-BE49-F238E27FC236}">
                <a16:creationId xmlns:a16="http://schemas.microsoft.com/office/drawing/2014/main" id="{95CB9580-DA77-1F11-9764-0A03BB627F52}"/>
              </a:ext>
            </a:extLst>
          </p:cNvPr>
          <p:cNvSpPr>
            <a:spLocks noGrp="1" noChangeArrowheads="1"/>
          </p:cNvSpPr>
          <p:nvPr>
            <p:ph type="body" idx="1"/>
          </p:nvPr>
        </p:nvSpPr>
        <p:spPr bwMode="auto">
          <a:xfrm>
            <a:off x="838200" y="1964352"/>
            <a:ext cx="10892246"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Limited interaction between distant tokens:</a:t>
            </a:r>
            <a:r>
              <a:rPr kumimoji="0" lang="en-US" altLang="en-US" sz="2400" b="0" i="0" u="none" strike="noStrike" cap="none" normalizeH="0" baseline="0" dirty="0">
                <a:ln>
                  <a:noFill/>
                </a:ln>
                <a:solidFill>
                  <a:srgbClr val="1F1F1F"/>
                </a:solidFill>
                <a:effectLst/>
                <a:latin typeface="Google Sans"/>
              </a:rPr>
              <a:t> RNNs struggle for distant words (tokens) in a sequence to influence each other's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Example:</a:t>
            </a:r>
            <a:r>
              <a:rPr kumimoji="0" lang="en-US" altLang="en-US" sz="2400" b="0" i="0" u="none" strike="noStrike" cap="none" normalizeH="0" baseline="0" dirty="0">
                <a:ln>
                  <a:noFill/>
                </a:ln>
                <a:solidFill>
                  <a:srgbClr val="1F1F1F"/>
                </a:solidFill>
                <a:effectLst/>
                <a:latin typeface="Google Sans"/>
              </a:rPr>
              <a:t> In "the number of intermediate computations—matrix multiplies and nonlinearities, for example—that separate chef from is," the impact of "chef" on understanding "is" weakens with the increasing number of words between them.</a:t>
            </a:r>
            <a:br>
              <a:rPr kumimoji="0" lang="en-US" altLang="en-US" sz="2400" b="0" i="0" u="none" strike="noStrike" cap="none" normalizeH="0" baseline="0" dirty="0">
                <a:ln>
                  <a:noFill/>
                </a:ln>
                <a:solidFill>
                  <a:srgbClr val="1F1F1F"/>
                </a:solidFill>
                <a:effectLst/>
                <a:latin typeface="Google Sans"/>
              </a:rPr>
            </a:br>
            <a:endParaRPr kumimoji="0" lang="en-US" altLang="en-US" sz="24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Challenge in remembering:</a:t>
            </a:r>
            <a:r>
              <a:rPr kumimoji="0" lang="en-US" altLang="en-US" sz="2400" b="0" i="0" u="none" strike="noStrike" cap="none" normalizeH="0" baseline="0" dirty="0">
                <a:ln>
                  <a:noFill/>
                </a:ln>
                <a:solidFill>
                  <a:srgbClr val="1F1F1F"/>
                </a:solidFill>
                <a:effectLst/>
                <a:latin typeface="Google Sans"/>
              </a:rPr>
              <a:t> RNNs might struggle to precisely recall a word's influence after many operations.</a:t>
            </a:r>
            <a:br>
              <a:rPr kumimoji="0" lang="en-US" altLang="en-US" sz="2400" b="0" i="0" u="none" strike="noStrike" cap="none" normalizeH="0" baseline="0" dirty="0">
                <a:ln>
                  <a:noFill/>
                </a:ln>
                <a:solidFill>
                  <a:srgbClr val="1F1F1F"/>
                </a:solidFill>
                <a:effectLst/>
                <a:latin typeface="Google Sans"/>
              </a:rPr>
            </a:br>
            <a:endParaRPr kumimoji="0" lang="en-US" altLang="en-US" sz="24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1F1F1F"/>
                </a:solidFill>
                <a:effectLst/>
                <a:latin typeface="Google Sans"/>
              </a:rPr>
              <a:t>Impact on representation:</a:t>
            </a:r>
            <a:r>
              <a:rPr kumimoji="0" lang="en-US" altLang="en-US" sz="2400" b="0" i="0" u="none" strike="noStrike" cap="none" normalizeH="0" baseline="0" dirty="0">
                <a:ln>
                  <a:noFill/>
                </a:ln>
                <a:solidFill>
                  <a:srgbClr val="1F1F1F"/>
                </a:solidFill>
                <a:effectLst/>
                <a:latin typeface="Google Sans"/>
              </a:rPr>
              <a:t> This limits the model's ability to learn how distant words affect the current word's representation.</a:t>
            </a:r>
          </a:p>
        </p:txBody>
      </p:sp>
    </p:spTree>
    <p:extLst>
      <p:ext uri="{BB962C8B-B14F-4D97-AF65-F5344CB8AC3E}">
        <p14:creationId xmlns:p14="http://schemas.microsoft.com/office/powerpoint/2010/main" val="21105825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DA8C7-9E60-2533-E5FE-072C24AFA472}"/>
              </a:ext>
            </a:extLst>
          </p:cNvPr>
          <p:cNvSpPr>
            <a:spLocks noGrp="1"/>
          </p:cNvSpPr>
          <p:nvPr>
            <p:ph type="body" idx="1"/>
          </p:nvPr>
        </p:nvSpPr>
        <p:spPr/>
        <p:txBody>
          <a:bodyPr/>
          <a:lstStyle/>
          <a:p>
            <a:r>
              <a:rPr lang="en-US" dirty="0"/>
              <a:t>shape of </a:t>
            </a:r>
            <a:r>
              <a:rPr lang="en-US" dirty="0" err="1"/>
              <a:t>input_ids</a:t>
            </a:r>
            <a:r>
              <a:rPr lang="en-US" dirty="0"/>
              <a:t> </a:t>
            </a:r>
            <a:r>
              <a:rPr lang="en-US" dirty="0" err="1"/>
              <a:t>torch.Size</a:t>
            </a:r>
            <a:r>
              <a:rPr lang="en-US" dirty="0"/>
              <a:t>([1, 21])</a:t>
            </a:r>
          </a:p>
          <a:p>
            <a:r>
              <a:rPr lang="en-US" dirty="0"/>
              <a:t>shape of </a:t>
            </a:r>
            <a:r>
              <a:rPr lang="en-US" dirty="0" err="1"/>
              <a:t>input_ids</a:t>
            </a:r>
            <a:r>
              <a:rPr lang="en-US" dirty="0"/>
              <a:t> </a:t>
            </a:r>
            <a:r>
              <a:rPr lang="en-US" dirty="0" err="1"/>
              <a:t>torch.Size</a:t>
            </a:r>
            <a:r>
              <a:rPr lang="en-US" dirty="0"/>
              <a:t>([1, 22])</a:t>
            </a:r>
          </a:p>
          <a:p>
            <a:r>
              <a:rPr lang="en-US" dirty="0"/>
              <a:t>shape of </a:t>
            </a:r>
            <a:r>
              <a:rPr lang="en-US" dirty="0" err="1"/>
              <a:t>input_ids</a:t>
            </a:r>
            <a:r>
              <a:rPr lang="en-US" dirty="0"/>
              <a:t> </a:t>
            </a:r>
            <a:r>
              <a:rPr lang="en-US" dirty="0" err="1"/>
              <a:t>torch.Size</a:t>
            </a:r>
            <a:r>
              <a:rPr lang="en-US" dirty="0"/>
              <a:t>([1, 23])</a:t>
            </a:r>
          </a:p>
          <a:p>
            <a:r>
              <a:rPr lang="en-US" dirty="0"/>
              <a:t>shape of </a:t>
            </a:r>
            <a:r>
              <a:rPr lang="en-US" dirty="0" err="1"/>
              <a:t>input_ids</a:t>
            </a:r>
            <a:r>
              <a:rPr lang="en-US" dirty="0"/>
              <a:t> </a:t>
            </a:r>
            <a:r>
              <a:rPr lang="en-US" dirty="0" err="1"/>
              <a:t>torch.Size</a:t>
            </a:r>
            <a:r>
              <a:rPr lang="en-US" dirty="0"/>
              <a:t>([1, 24])</a:t>
            </a:r>
          </a:p>
          <a:p>
            <a:r>
              <a:rPr lang="en-US" dirty="0"/>
              <a:t>shape of </a:t>
            </a:r>
            <a:r>
              <a:rPr lang="en-US" dirty="0" err="1"/>
              <a:t>input_ids</a:t>
            </a:r>
            <a:r>
              <a:rPr lang="en-US" dirty="0"/>
              <a:t> </a:t>
            </a:r>
            <a:r>
              <a:rPr lang="en-US" dirty="0" err="1"/>
              <a:t>torch.Size</a:t>
            </a:r>
            <a:r>
              <a:rPr lang="en-US" dirty="0"/>
              <a:t>([1, 25])</a:t>
            </a:r>
          </a:p>
          <a:p>
            <a:r>
              <a:rPr lang="en-US" dirty="0"/>
              <a:t>[' Here is a Python function’]</a:t>
            </a:r>
          </a:p>
          <a:p>
            <a:endParaRPr lang="en-US" dirty="0"/>
          </a:p>
          <a:p>
            <a:pPr marL="114300" indent="0">
              <a:buNone/>
            </a:pPr>
            <a:r>
              <a:rPr lang="en-US" dirty="0"/>
              <a:t>As we can see every time we increase the text input tokens by the just sampled token.</a:t>
            </a:r>
            <a:endParaRPr lang="en-IN" dirty="0"/>
          </a:p>
        </p:txBody>
      </p:sp>
    </p:spTree>
    <p:extLst>
      <p:ext uri="{BB962C8B-B14F-4D97-AF65-F5344CB8AC3E}">
        <p14:creationId xmlns:p14="http://schemas.microsoft.com/office/powerpoint/2010/main" val="39693072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5B513-1581-50D4-87CA-E904A80A0B97}"/>
              </a:ext>
            </a:extLst>
          </p:cNvPr>
          <p:cNvSpPr>
            <a:spLocks noGrp="1"/>
          </p:cNvSpPr>
          <p:nvPr>
            <p:ph type="body" idx="1"/>
          </p:nvPr>
        </p:nvSpPr>
        <p:spPr>
          <a:xfrm>
            <a:off x="838200" y="322729"/>
            <a:ext cx="10515600" cy="5854234"/>
          </a:xfrm>
        </p:spPr>
        <p:txBody>
          <a:bodyPr/>
          <a:lstStyle/>
          <a:p>
            <a:r>
              <a:rPr lang="en-US" dirty="0"/>
              <a:t>KV caching occurs during multiple token generation steps and only happens in the decoder</a:t>
            </a:r>
          </a:p>
          <a:p>
            <a:endParaRPr lang="en-IN" dirty="0"/>
          </a:p>
        </p:txBody>
      </p:sp>
      <p:pic>
        <p:nvPicPr>
          <p:cNvPr id="5" name="Picture 4" descr="A screenshot of a computer">
            <a:extLst>
              <a:ext uri="{FF2B5EF4-FFF2-40B4-BE49-F238E27FC236}">
                <a16:creationId xmlns:a16="http://schemas.microsoft.com/office/drawing/2014/main" id="{CCF5A208-4798-0D78-7B8C-6D49A1235354}"/>
              </a:ext>
            </a:extLst>
          </p:cNvPr>
          <p:cNvPicPr>
            <a:picLocks noChangeAspect="1"/>
          </p:cNvPicPr>
          <p:nvPr/>
        </p:nvPicPr>
        <p:blipFill>
          <a:blip r:embed="rId2"/>
          <a:stretch>
            <a:fillRect/>
          </a:stretch>
        </p:blipFill>
        <p:spPr>
          <a:xfrm>
            <a:off x="1344705" y="1351428"/>
            <a:ext cx="9789460" cy="5506572"/>
          </a:xfrm>
          <a:prstGeom prst="rect">
            <a:avLst/>
          </a:prstGeom>
        </p:spPr>
      </p:pic>
    </p:spTree>
    <p:extLst>
      <p:ext uri="{BB962C8B-B14F-4D97-AF65-F5344CB8AC3E}">
        <p14:creationId xmlns:p14="http://schemas.microsoft.com/office/powerpoint/2010/main" val="833356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31A4D7-1D6B-C592-9A62-7ACD80DDEAAA}"/>
              </a:ext>
            </a:extLst>
          </p:cNvPr>
          <p:cNvSpPr>
            <a:spLocks noGrp="1"/>
          </p:cNvSpPr>
          <p:nvPr>
            <p:ph type="body" idx="1"/>
          </p:nvPr>
        </p:nvSpPr>
        <p:spPr>
          <a:xfrm>
            <a:off x="838200" y="376518"/>
            <a:ext cx="10515600" cy="5800445"/>
          </a:xfrm>
        </p:spPr>
        <p:txBody>
          <a:bodyPr>
            <a:normAutofit/>
          </a:bodyPr>
          <a:lstStyle/>
          <a:p>
            <a:r>
              <a:rPr lang="en-US" sz="1800" dirty="0"/>
              <a:t>Since the decoder is causal (i.e., the attention of a token only depends on its preceding tokens), at each generation step we are recalculating the same previous token attention, when we actually just want to calculate the attention for the new token.</a:t>
            </a:r>
          </a:p>
          <a:p>
            <a:r>
              <a:rPr lang="en-US" sz="1800" b="0" i="0" dirty="0">
                <a:solidFill>
                  <a:srgbClr val="242424"/>
                </a:solidFill>
                <a:effectLst/>
                <a:highlight>
                  <a:srgbClr val="FFFFFF"/>
                </a:highlight>
                <a:latin typeface="source-serif-pro"/>
              </a:rPr>
              <a:t> By caching the previous Keys and Values, we can focus on only calculating the attention for the new token.</a:t>
            </a:r>
            <a:endParaRPr lang="en-US" sz="1800" dirty="0"/>
          </a:p>
          <a:p>
            <a:pPr marL="114300" indent="0">
              <a:buNone/>
            </a:pPr>
            <a:endParaRPr lang="en-IN" sz="1800" dirty="0"/>
          </a:p>
        </p:txBody>
      </p:sp>
      <p:pic>
        <p:nvPicPr>
          <p:cNvPr id="5" name="Picture 4" descr="A diagram of a mathematical equation&#10;&#10;Description automatically generated with medium confidence">
            <a:extLst>
              <a:ext uri="{FF2B5EF4-FFF2-40B4-BE49-F238E27FC236}">
                <a16:creationId xmlns:a16="http://schemas.microsoft.com/office/drawing/2014/main" id="{699830E4-5759-84FE-28DE-64335D8507B7}"/>
              </a:ext>
            </a:extLst>
          </p:cNvPr>
          <p:cNvPicPr>
            <a:picLocks noChangeAspect="1"/>
          </p:cNvPicPr>
          <p:nvPr/>
        </p:nvPicPr>
        <p:blipFill>
          <a:blip r:embed="rId2"/>
          <a:stretch>
            <a:fillRect/>
          </a:stretch>
        </p:blipFill>
        <p:spPr>
          <a:xfrm>
            <a:off x="2259106" y="2031065"/>
            <a:ext cx="7162800" cy="4029075"/>
          </a:xfrm>
          <a:prstGeom prst="rect">
            <a:avLst/>
          </a:prstGeom>
        </p:spPr>
      </p:pic>
    </p:spTree>
    <p:extLst>
      <p:ext uri="{BB962C8B-B14F-4D97-AF65-F5344CB8AC3E}">
        <p14:creationId xmlns:p14="http://schemas.microsoft.com/office/powerpoint/2010/main" val="585132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DAB50-E119-645C-6F4D-FF509E0FB853}"/>
              </a:ext>
            </a:extLst>
          </p:cNvPr>
          <p:cNvSpPr>
            <a:spLocks noGrp="1"/>
          </p:cNvSpPr>
          <p:nvPr>
            <p:ph type="body" idx="1"/>
          </p:nvPr>
        </p:nvSpPr>
        <p:spPr>
          <a:xfrm>
            <a:off x="757518" y="403413"/>
            <a:ext cx="10515600" cy="5800444"/>
          </a:xfrm>
        </p:spPr>
        <p:txBody>
          <a:bodyPr>
            <a:normAutofit fontScale="92500" lnSpcReduction="10000"/>
          </a:bodyPr>
          <a:lstStyle/>
          <a:p>
            <a:r>
              <a:rPr lang="en-US" dirty="0"/>
              <a:t>Multi – query Attention</a:t>
            </a:r>
          </a:p>
          <a:p>
            <a:endParaRPr lang="en-US" dirty="0"/>
          </a:p>
          <a:p>
            <a:pPr algn="l"/>
            <a:r>
              <a:rPr lang="en-US" sz="2900" dirty="0"/>
              <a:t>Traditional Multi-Head Attention:</a:t>
            </a:r>
          </a:p>
          <a:p>
            <a:pPr lvl="1">
              <a:buFont typeface="Arial" panose="020B0604020202020204" pitchFamily="34" charset="0"/>
              <a:buChar char="•"/>
            </a:pPr>
            <a:r>
              <a:rPr lang="en-US" sz="2500" dirty="0"/>
              <a:t>Each head has its own set of query, key, and value projections.</a:t>
            </a:r>
          </a:p>
          <a:p>
            <a:pPr lvl="1">
              <a:buFont typeface="Arial" panose="020B0604020202020204" pitchFamily="34" charset="0"/>
              <a:buChar char="•"/>
            </a:pPr>
            <a:r>
              <a:rPr lang="en-US" sz="2500" dirty="0"/>
              <a:t>ℎ heads mean ℎ different sets of queries, keys, and values.</a:t>
            </a:r>
          </a:p>
          <a:p>
            <a:pPr lvl="1">
              <a:buFont typeface="Arial" panose="020B0604020202020204" pitchFamily="34" charset="0"/>
              <a:buChar char="•"/>
            </a:pPr>
            <a:r>
              <a:rPr lang="en-US" sz="2500" dirty="0"/>
              <a:t>Captures different aspects of input information in parallel.</a:t>
            </a:r>
          </a:p>
          <a:p>
            <a:pPr lvl="1">
              <a:buFont typeface="Arial" panose="020B0604020202020204" pitchFamily="34" charset="0"/>
              <a:buChar char="•"/>
            </a:pPr>
            <a:r>
              <a:rPr lang="en-US" sz="2500" dirty="0"/>
              <a:t>Introduces significant computational and memory overhead.</a:t>
            </a:r>
          </a:p>
          <a:p>
            <a:pPr algn="l">
              <a:buFont typeface="Arial" panose="020B0604020202020204" pitchFamily="34" charset="0"/>
              <a:buChar char="•"/>
            </a:pPr>
            <a:r>
              <a:rPr lang="en-US" sz="2900" dirty="0"/>
              <a:t>Queries:</a:t>
            </a:r>
          </a:p>
          <a:p>
            <a:pPr marL="742950" lvl="1" indent="-285750" algn="l">
              <a:buFont typeface="Arial" panose="020B0604020202020204" pitchFamily="34" charset="0"/>
              <a:buChar char="•"/>
            </a:pPr>
            <a:r>
              <a:rPr lang="en-US" sz="2900" dirty="0"/>
              <a:t>Each head has its own distinct query vector.</a:t>
            </a:r>
          </a:p>
          <a:p>
            <a:pPr marL="742950" lvl="1" indent="-285750" algn="l">
              <a:buFont typeface="Arial" panose="020B0604020202020204" pitchFamily="34" charset="0"/>
              <a:buChar char="•"/>
            </a:pPr>
            <a:r>
              <a:rPr lang="en-US" sz="2900" dirty="0"/>
              <a:t>Allows each head to focus on different parts of the input information.</a:t>
            </a:r>
          </a:p>
          <a:p>
            <a:pPr algn="l">
              <a:buFont typeface="Arial" panose="020B0604020202020204" pitchFamily="34" charset="0"/>
              <a:buChar char="•"/>
            </a:pPr>
            <a:r>
              <a:rPr lang="en-US" sz="2900" dirty="0"/>
              <a:t>Keys and Values:</a:t>
            </a:r>
          </a:p>
          <a:p>
            <a:pPr marL="742950" lvl="1" indent="-285750" algn="l">
              <a:buFont typeface="Arial" panose="020B0604020202020204" pitchFamily="34" charset="0"/>
              <a:buChar char="•"/>
            </a:pPr>
            <a:r>
              <a:rPr lang="en-US" sz="2900" dirty="0"/>
              <a:t>Uses a single shared set of key and value vectors across all heads.</a:t>
            </a:r>
          </a:p>
          <a:p>
            <a:pPr marL="742950" lvl="1" indent="-285750" algn="l">
              <a:buFont typeface="Arial" panose="020B0604020202020204" pitchFamily="34" charset="0"/>
              <a:buChar char="•"/>
            </a:pPr>
            <a:r>
              <a:rPr lang="en-US" sz="2900" dirty="0"/>
              <a:t>Reduces memory usage and computational cost.</a:t>
            </a:r>
          </a:p>
          <a:p>
            <a:endParaRPr lang="en-IN" dirty="0"/>
          </a:p>
        </p:txBody>
      </p:sp>
    </p:spTree>
    <p:extLst>
      <p:ext uri="{BB962C8B-B14F-4D97-AF65-F5344CB8AC3E}">
        <p14:creationId xmlns:p14="http://schemas.microsoft.com/office/powerpoint/2010/main" val="97269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5C314F-5FAB-0109-B912-BB6E67354921}"/>
              </a:ext>
            </a:extLst>
          </p:cNvPr>
          <p:cNvSpPr>
            <a:spLocks noGrp="1"/>
          </p:cNvSpPr>
          <p:nvPr>
            <p:ph type="body" idx="1"/>
          </p:nvPr>
        </p:nvSpPr>
        <p:spPr/>
        <p:txBody>
          <a:bodyPr/>
          <a:lstStyle/>
          <a:p>
            <a:pPr marL="114300" indent="0">
              <a:buNone/>
            </a:pPr>
            <a:r>
              <a:rPr lang="en-US" dirty="0"/>
              <a:t>Grouped Query Attention</a:t>
            </a:r>
          </a:p>
          <a:p>
            <a:r>
              <a:rPr lang="en-US" sz="2400" dirty="0"/>
              <a:t>Involves grouping multiple query vectors to share keys and values within each group.</a:t>
            </a:r>
          </a:p>
          <a:p>
            <a:r>
              <a:rPr lang="en-US" sz="2400" dirty="0"/>
              <a:t>Queries within each group share a single set of key and value vectors.</a:t>
            </a:r>
          </a:p>
          <a:p>
            <a:r>
              <a:rPr lang="en-US" sz="2400" dirty="0"/>
              <a:t>Fewer sets of keys and values than in traditional MHA but more than in MQA.</a:t>
            </a:r>
          </a:p>
          <a:p>
            <a:r>
              <a:rPr lang="en-US" sz="2400" dirty="0"/>
              <a:t>Offers potentially better performance than MQA at a slightly higher resource cost.</a:t>
            </a:r>
          </a:p>
          <a:p>
            <a:endParaRPr lang="en-IN" dirty="0"/>
          </a:p>
        </p:txBody>
      </p:sp>
    </p:spTree>
    <p:extLst>
      <p:ext uri="{BB962C8B-B14F-4D97-AF65-F5344CB8AC3E}">
        <p14:creationId xmlns:p14="http://schemas.microsoft.com/office/powerpoint/2010/main" val="2384716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24EFD6-B57B-105D-E069-15BF4EAC8718}"/>
              </a:ext>
            </a:extLst>
          </p:cNvPr>
          <p:cNvSpPr>
            <a:spLocks noGrp="1"/>
          </p:cNvSpPr>
          <p:nvPr>
            <p:ph type="body" idx="1"/>
          </p:nvPr>
        </p:nvSpPr>
        <p:spPr>
          <a:xfrm>
            <a:off x="838200" y="457200"/>
            <a:ext cx="10515600" cy="5719763"/>
          </a:xfrm>
        </p:spPr>
        <p:txBody>
          <a:bodyPr>
            <a:normAutofit fontScale="62500" lnSpcReduction="20000"/>
          </a:bodyPr>
          <a:lstStyle/>
          <a:p>
            <a:pPr marL="114300" indent="0">
              <a:buNone/>
            </a:pPr>
            <a:r>
              <a:rPr lang="en-IN" b="0" dirty="0">
                <a:solidFill>
                  <a:schemeClr val="tx1"/>
                </a:solidFill>
                <a:effectLst/>
                <a:latin typeface="Courier New" panose="02070309020205020404" pitchFamily="49" charset="0"/>
              </a:rPr>
              <a:t>import </a:t>
            </a:r>
            <a:r>
              <a:rPr lang="en-IN" b="0" dirty="0" err="1">
                <a:solidFill>
                  <a:schemeClr val="tx1"/>
                </a:solidFill>
                <a:effectLst/>
                <a:latin typeface="Courier New" panose="02070309020205020404" pitchFamily="49" charset="0"/>
              </a:rPr>
              <a:t>numpy</a:t>
            </a:r>
            <a:r>
              <a:rPr lang="en-IN" b="0" dirty="0">
                <a:solidFill>
                  <a:schemeClr val="tx1"/>
                </a:solidFill>
                <a:effectLst/>
                <a:latin typeface="Courier New" panose="02070309020205020404" pitchFamily="49" charset="0"/>
              </a:rPr>
              <a:t> as np</a:t>
            </a:r>
          </a:p>
          <a:p>
            <a:pPr marL="114300" indent="0">
              <a:buNone/>
            </a:pPr>
            <a:r>
              <a:rPr lang="en-IN" b="0" dirty="0">
                <a:solidFill>
                  <a:schemeClr val="tx1"/>
                </a:solidFill>
                <a:effectLst/>
                <a:latin typeface="Courier New" panose="02070309020205020404" pitchFamily="49" charset="0"/>
              </a:rPr>
              <a:t>import time</a:t>
            </a:r>
          </a:p>
          <a:p>
            <a:pPr marL="114300" indent="0">
              <a:buNone/>
            </a:pPr>
            <a:r>
              <a:rPr lang="en-IN" b="0" dirty="0">
                <a:solidFill>
                  <a:schemeClr val="tx1"/>
                </a:solidFill>
                <a:effectLst/>
                <a:latin typeface="Courier New" panose="02070309020205020404" pitchFamily="49" charset="0"/>
              </a:rPr>
              <a:t>import torch</a:t>
            </a:r>
          </a:p>
          <a:p>
            <a:pPr marL="114300" indent="0">
              <a:buNone/>
            </a:pPr>
            <a:r>
              <a:rPr lang="en-IN" b="0" dirty="0">
                <a:solidFill>
                  <a:schemeClr val="tx1"/>
                </a:solidFill>
                <a:effectLst/>
                <a:latin typeface="Courier New" panose="02070309020205020404" pitchFamily="49" charset="0"/>
              </a:rPr>
              <a:t>from transformers import </a:t>
            </a:r>
            <a:r>
              <a:rPr lang="en-IN" b="0" dirty="0" err="1">
                <a:solidFill>
                  <a:schemeClr val="tx1"/>
                </a:solidFill>
                <a:effectLst/>
                <a:latin typeface="Courier New" panose="02070309020205020404" pitchFamily="49" charset="0"/>
              </a:rPr>
              <a:t>AutoModelForCausalLM</a:t>
            </a:r>
            <a:r>
              <a:rPr lang="en-IN" b="0" dirty="0">
                <a:solidFill>
                  <a:schemeClr val="tx1"/>
                </a:solidFill>
                <a:effectLst/>
                <a:latin typeface="Courier New" panose="02070309020205020404" pitchFamily="49" charset="0"/>
              </a:rPr>
              <a:t>, </a:t>
            </a:r>
            <a:r>
              <a:rPr lang="en-IN" b="0" dirty="0" err="1">
                <a:solidFill>
                  <a:schemeClr val="tx1"/>
                </a:solidFill>
                <a:effectLst/>
                <a:latin typeface="Courier New" panose="02070309020205020404" pitchFamily="49" charset="0"/>
              </a:rPr>
              <a:t>AutoTokenizer</a:t>
            </a:r>
            <a:endParaRPr lang="en-IN" b="0" dirty="0">
              <a:solidFill>
                <a:schemeClr val="tx1"/>
              </a:solidFill>
              <a:effectLst/>
              <a:latin typeface="Courier New" panose="02070309020205020404" pitchFamily="49" charset="0"/>
            </a:endParaRPr>
          </a:p>
          <a:p>
            <a:pPr marL="114300" indent="0">
              <a:buNone/>
            </a:pPr>
            <a:br>
              <a:rPr lang="en-IN" b="0" dirty="0">
                <a:solidFill>
                  <a:schemeClr val="tx1"/>
                </a:solidFill>
                <a:effectLst/>
                <a:latin typeface="Courier New" panose="02070309020205020404" pitchFamily="49" charset="0"/>
              </a:rPr>
            </a:br>
            <a:r>
              <a:rPr lang="en-IN" b="0" dirty="0">
                <a:solidFill>
                  <a:schemeClr val="tx1"/>
                </a:solidFill>
                <a:effectLst/>
                <a:latin typeface="Courier New" panose="02070309020205020404" pitchFamily="49" charset="0"/>
              </a:rPr>
              <a:t>device = "</a:t>
            </a:r>
            <a:r>
              <a:rPr lang="en-IN" b="0" dirty="0" err="1">
                <a:solidFill>
                  <a:schemeClr val="tx1"/>
                </a:solidFill>
                <a:effectLst/>
                <a:latin typeface="Courier New" panose="02070309020205020404" pitchFamily="49" charset="0"/>
              </a:rPr>
              <a:t>cuda</a:t>
            </a:r>
            <a:r>
              <a:rPr lang="en-IN" b="0" dirty="0">
                <a:solidFill>
                  <a:schemeClr val="tx1"/>
                </a:solidFill>
                <a:effectLst/>
                <a:latin typeface="Courier New" panose="02070309020205020404" pitchFamily="49" charset="0"/>
              </a:rPr>
              <a:t>" if </a:t>
            </a:r>
            <a:r>
              <a:rPr lang="en-IN" b="0" dirty="0" err="1">
                <a:solidFill>
                  <a:schemeClr val="tx1"/>
                </a:solidFill>
                <a:effectLst/>
                <a:latin typeface="Courier New" panose="02070309020205020404" pitchFamily="49" charset="0"/>
              </a:rPr>
              <a:t>torch.cuda.is_available</a:t>
            </a:r>
            <a:r>
              <a:rPr lang="en-IN" b="0" dirty="0">
                <a:solidFill>
                  <a:schemeClr val="tx1"/>
                </a:solidFill>
                <a:effectLst/>
                <a:latin typeface="Courier New" panose="02070309020205020404" pitchFamily="49" charset="0"/>
              </a:rPr>
              <a:t>() else "</a:t>
            </a:r>
            <a:r>
              <a:rPr lang="en-IN" b="0" dirty="0" err="1">
                <a:solidFill>
                  <a:schemeClr val="tx1"/>
                </a:solidFill>
                <a:effectLst/>
                <a:latin typeface="Courier New" panose="02070309020205020404" pitchFamily="49" charset="0"/>
              </a:rPr>
              <a:t>cpu</a:t>
            </a:r>
            <a:r>
              <a:rPr lang="en-IN" b="0" dirty="0">
                <a:solidFill>
                  <a:schemeClr val="tx1"/>
                </a:solidFill>
                <a:effectLst/>
                <a:latin typeface="Courier New" panose="02070309020205020404" pitchFamily="49" charset="0"/>
              </a:rPr>
              <a:t>"</a:t>
            </a:r>
          </a:p>
          <a:p>
            <a:pPr marL="114300" indent="0">
              <a:buNone/>
            </a:pPr>
            <a:r>
              <a:rPr lang="en-IN" b="0" dirty="0">
                <a:solidFill>
                  <a:schemeClr val="tx1"/>
                </a:solidFill>
                <a:effectLst/>
                <a:latin typeface="Courier New" panose="02070309020205020404" pitchFamily="49" charset="0"/>
              </a:rPr>
              <a:t>tokenizer = </a:t>
            </a:r>
            <a:r>
              <a:rPr lang="en-IN" b="0" dirty="0" err="1">
                <a:solidFill>
                  <a:schemeClr val="tx1"/>
                </a:solidFill>
                <a:effectLst/>
                <a:latin typeface="Courier New" panose="02070309020205020404" pitchFamily="49" charset="0"/>
              </a:rPr>
              <a:t>AutoTokenizer.from_pretrained</a:t>
            </a:r>
            <a:r>
              <a:rPr lang="en-IN" b="0" dirty="0">
                <a:solidFill>
                  <a:schemeClr val="tx1"/>
                </a:solidFill>
                <a:effectLst/>
                <a:latin typeface="Courier New" panose="02070309020205020404" pitchFamily="49" charset="0"/>
              </a:rPr>
              <a:t>("gpt2")</a:t>
            </a:r>
          </a:p>
          <a:p>
            <a:pPr marL="114300" indent="0">
              <a:buNone/>
            </a:pPr>
            <a:r>
              <a:rPr lang="en-IN" b="0" dirty="0">
                <a:solidFill>
                  <a:schemeClr val="tx1"/>
                </a:solidFill>
                <a:effectLst/>
                <a:latin typeface="Courier New" panose="02070309020205020404" pitchFamily="49" charset="0"/>
              </a:rPr>
              <a:t>model = </a:t>
            </a:r>
            <a:r>
              <a:rPr lang="en-IN" b="0" dirty="0" err="1">
                <a:solidFill>
                  <a:schemeClr val="tx1"/>
                </a:solidFill>
                <a:effectLst/>
                <a:latin typeface="Courier New" panose="02070309020205020404" pitchFamily="49" charset="0"/>
              </a:rPr>
              <a:t>AutoModelForCausalLM.from_pretrained</a:t>
            </a:r>
            <a:r>
              <a:rPr lang="en-IN" b="0" dirty="0">
                <a:solidFill>
                  <a:schemeClr val="tx1"/>
                </a:solidFill>
                <a:effectLst/>
                <a:latin typeface="Courier New" panose="02070309020205020404" pitchFamily="49" charset="0"/>
              </a:rPr>
              <a:t>("gpt2").to(device)</a:t>
            </a:r>
          </a:p>
          <a:p>
            <a:pPr marL="114300" indent="0">
              <a:buNone/>
            </a:pPr>
            <a:br>
              <a:rPr lang="en-IN" b="0" dirty="0">
                <a:solidFill>
                  <a:schemeClr val="tx1"/>
                </a:solidFill>
                <a:effectLst/>
                <a:latin typeface="Courier New" panose="02070309020205020404" pitchFamily="49" charset="0"/>
              </a:rPr>
            </a:br>
            <a:r>
              <a:rPr lang="en-IN" b="0" dirty="0">
                <a:solidFill>
                  <a:schemeClr val="tx1"/>
                </a:solidFill>
                <a:effectLst/>
                <a:latin typeface="Courier New" panose="02070309020205020404" pitchFamily="49" charset="0"/>
              </a:rPr>
              <a:t>for </a:t>
            </a:r>
            <a:r>
              <a:rPr lang="en-IN" b="0" dirty="0" err="1">
                <a:solidFill>
                  <a:schemeClr val="tx1"/>
                </a:solidFill>
                <a:effectLst/>
                <a:latin typeface="Courier New" panose="02070309020205020404" pitchFamily="49" charset="0"/>
              </a:rPr>
              <a:t>use_cache</a:t>
            </a:r>
            <a:r>
              <a:rPr lang="en-IN" b="0" dirty="0">
                <a:solidFill>
                  <a:schemeClr val="tx1"/>
                </a:solidFill>
                <a:effectLst/>
                <a:latin typeface="Courier New" panose="02070309020205020404" pitchFamily="49" charset="0"/>
              </a:rPr>
              <a:t> in (True, False):</a:t>
            </a:r>
          </a:p>
          <a:p>
            <a:pPr marL="114300" indent="0">
              <a:buNone/>
            </a:pPr>
            <a:r>
              <a:rPr lang="en-IN" b="0" dirty="0">
                <a:solidFill>
                  <a:schemeClr val="tx1"/>
                </a:solidFill>
                <a:effectLst/>
                <a:latin typeface="Courier New" panose="02070309020205020404" pitchFamily="49" charset="0"/>
              </a:rPr>
              <a:t>  times = []</a:t>
            </a:r>
          </a:p>
          <a:p>
            <a:pPr marL="114300" indent="0">
              <a:buNone/>
            </a:pPr>
            <a:r>
              <a:rPr lang="en-IN" b="0" dirty="0">
                <a:solidFill>
                  <a:schemeClr val="tx1"/>
                </a:solidFill>
                <a:effectLst/>
                <a:latin typeface="Courier New" panose="02070309020205020404" pitchFamily="49" charset="0"/>
              </a:rPr>
              <a:t>  for _ in range(10):  # measuring 10 generations</a:t>
            </a:r>
          </a:p>
          <a:p>
            <a:pPr marL="114300" indent="0">
              <a:buNone/>
            </a:pPr>
            <a:r>
              <a:rPr lang="en-IN" b="0" dirty="0">
                <a:solidFill>
                  <a:schemeClr val="tx1"/>
                </a:solidFill>
                <a:effectLst/>
                <a:latin typeface="Courier New" panose="02070309020205020404" pitchFamily="49" charset="0"/>
              </a:rPr>
              <a:t>    start = </a:t>
            </a:r>
            <a:r>
              <a:rPr lang="en-IN" b="0" dirty="0" err="1">
                <a:solidFill>
                  <a:schemeClr val="tx1"/>
                </a:solidFill>
                <a:effectLst/>
                <a:latin typeface="Courier New" panose="02070309020205020404" pitchFamily="49" charset="0"/>
              </a:rPr>
              <a:t>time.time</a:t>
            </a:r>
            <a:r>
              <a:rPr lang="en-IN" b="0" dirty="0">
                <a:solidFill>
                  <a:schemeClr val="tx1"/>
                </a:solidFill>
                <a:effectLst/>
                <a:latin typeface="Courier New" panose="02070309020205020404" pitchFamily="49" charset="0"/>
              </a:rPr>
              <a:t>()</a:t>
            </a:r>
          </a:p>
          <a:p>
            <a:pPr marL="114300" indent="0">
              <a:buNone/>
            </a:pPr>
            <a:r>
              <a:rPr lang="en-IN" b="0" dirty="0">
                <a:solidFill>
                  <a:schemeClr val="tx1"/>
                </a:solidFill>
                <a:effectLst/>
                <a:latin typeface="Courier New" panose="02070309020205020404" pitchFamily="49" charset="0"/>
              </a:rPr>
              <a:t>    </a:t>
            </a:r>
            <a:r>
              <a:rPr lang="en-IN" b="0" dirty="0" err="1">
                <a:solidFill>
                  <a:schemeClr val="tx1"/>
                </a:solidFill>
                <a:effectLst/>
                <a:latin typeface="Courier New" panose="02070309020205020404" pitchFamily="49" charset="0"/>
              </a:rPr>
              <a:t>model.generate</a:t>
            </a:r>
            <a:r>
              <a:rPr lang="en-IN" b="0" dirty="0">
                <a:solidFill>
                  <a:schemeClr val="tx1"/>
                </a:solidFill>
                <a:effectLst/>
                <a:latin typeface="Courier New" panose="02070309020205020404" pitchFamily="49" charset="0"/>
              </a:rPr>
              <a:t>(**tokenizer("What is KV caching?", </a:t>
            </a:r>
            <a:r>
              <a:rPr lang="en-IN" b="0" dirty="0" err="1">
                <a:solidFill>
                  <a:schemeClr val="tx1"/>
                </a:solidFill>
                <a:effectLst/>
                <a:latin typeface="Courier New" panose="02070309020205020404" pitchFamily="49" charset="0"/>
              </a:rPr>
              <a:t>return_tensors</a:t>
            </a:r>
            <a:r>
              <a:rPr lang="en-IN" b="0" dirty="0">
                <a:solidFill>
                  <a:schemeClr val="tx1"/>
                </a:solidFill>
                <a:effectLst/>
                <a:latin typeface="Courier New" panose="02070309020205020404" pitchFamily="49" charset="0"/>
              </a:rPr>
              <a:t>="pt").to(device), </a:t>
            </a:r>
            <a:r>
              <a:rPr lang="en-IN" b="0" dirty="0" err="1">
                <a:solidFill>
                  <a:schemeClr val="tx1"/>
                </a:solidFill>
                <a:effectLst/>
                <a:latin typeface="Courier New" panose="02070309020205020404" pitchFamily="49" charset="0"/>
              </a:rPr>
              <a:t>use_cache</a:t>
            </a:r>
            <a:r>
              <a:rPr lang="en-IN" b="0" dirty="0">
                <a:solidFill>
                  <a:schemeClr val="tx1"/>
                </a:solidFill>
                <a:effectLst/>
                <a:latin typeface="Courier New" panose="02070309020205020404" pitchFamily="49" charset="0"/>
              </a:rPr>
              <a:t>=</a:t>
            </a:r>
            <a:r>
              <a:rPr lang="en-IN" b="0" dirty="0" err="1">
                <a:solidFill>
                  <a:schemeClr val="tx1"/>
                </a:solidFill>
                <a:effectLst/>
                <a:latin typeface="Courier New" panose="02070309020205020404" pitchFamily="49" charset="0"/>
              </a:rPr>
              <a:t>use_cache</a:t>
            </a:r>
            <a:r>
              <a:rPr lang="en-IN" b="0" dirty="0">
                <a:solidFill>
                  <a:schemeClr val="tx1"/>
                </a:solidFill>
                <a:effectLst/>
                <a:latin typeface="Courier New" panose="02070309020205020404" pitchFamily="49" charset="0"/>
              </a:rPr>
              <a:t>, </a:t>
            </a:r>
            <a:r>
              <a:rPr lang="en-IN" b="0" dirty="0" err="1">
                <a:solidFill>
                  <a:schemeClr val="tx1"/>
                </a:solidFill>
                <a:effectLst/>
                <a:latin typeface="Courier New" panose="02070309020205020404" pitchFamily="49" charset="0"/>
              </a:rPr>
              <a:t>max_new_tokens</a:t>
            </a:r>
            <a:r>
              <a:rPr lang="en-IN" b="0" dirty="0">
                <a:solidFill>
                  <a:schemeClr val="tx1"/>
                </a:solidFill>
                <a:effectLst/>
                <a:latin typeface="Courier New" panose="02070309020205020404" pitchFamily="49" charset="0"/>
              </a:rPr>
              <a:t>=1000)</a:t>
            </a:r>
          </a:p>
          <a:p>
            <a:pPr marL="114300" indent="0">
              <a:buNone/>
            </a:pPr>
            <a:r>
              <a:rPr lang="en-IN" b="0" dirty="0">
                <a:solidFill>
                  <a:schemeClr val="tx1"/>
                </a:solidFill>
                <a:effectLst/>
                <a:latin typeface="Courier New" panose="02070309020205020404" pitchFamily="49" charset="0"/>
              </a:rPr>
              <a:t>    </a:t>
            </a:r>
            <a:r>
              <a:rPr lang="en-IN" b="0" dirty="0" err="1">
                <a:solidFill>
                  <a:schemeClr val="tx1"/>
                </a:solidFill>
                <a:effectLst/>
                <a:latin typeface="Courier New" panose="02070309020205020404" pitchFamily="49" charset="0"/>
              </a:rPr>
              <a:t>times.append</a:t>
            </a:r>
            <a:r>
              <a:rPr lang="en-IN" b="0" dirty="0">
                <a:solidFill>
                  <a:schemeClr val="tx1"/>
                </a:solidFill>
                <a:effectLst/>
                <a:latin typeface="Courier New" panose="02070309020205020404" pitchFamily="49" charset="0"/>
              </a:rPr>
              <a:t>(</a:t>
            </a:r>
            <a:r>
              <a:rPr lang="en-IN" b="0" dirty="0" err="1">
                <a:solidFill>
                  <a:schemeClr val="tx1"/>
                </a:solidFill>
                <a:effectLst/>
                <a:latin typeface="Courier New" panose="02070309020205020404" pitchFamily="49" charset="0"/>
              </a:rPr>
              <a:t>time.time</a:t>
            </a:r>
            <a:r>
              <a:rPr lang="en-IN" b="0" dirty="0">
                <a:solidFill>
                  <a:schemeClr val="tx1"/>
                </a:solidFill>
                <a:effectLst/>
                <a:latin typeface="Courier New" panose="02070309020205020404" pitchFamily="49" charset="0"/>
              </a:rPr>
              <a:t>() - start)</a:t>
            </a:r>
          </a:p>
          <a:p>
            <a:pPr marL="114300" indent="0">
              <a:buNone/>
            </a:pPr>
            <a:r>
              <a:rPr lang="en-IN" b="0" dirty="0">
                <a:solidFill>
                  <a:schemeClr val="tx1"/>
                </a:solidFill>
                <a:effectLst/>
                <a:latin typeface="Courier New" panose="02070309020205020404" pitchFamily="49" charset="0"/>
              </a:rPr>
              <a:t>  print(f"{'with' if </a:t>
            </a:r>
            <a:r>
              <a:rPr lang="en-IN" b="0" dirty="0" err="1">
                <a:solidFill>
                  <a:schemeClr val="tx1"/>
                </a:solidFill>
                <a:effectLst/>
                <a:latin typeface="Courier New" panose="02070309020205020404" pitchFamily="49" charset="0"/>
              </a:rPr>
              <a:t>use_cache</a:t>
            </a:r>
            <a:r>
              <a:rPr lang="en-IN" b="0" dirty="0">
                <a:solidFill>
                  <a:schemeClr val="tx1"/>
                </a:solidFill>
                <a:effectLst/>
                <a:latin typeface="Courier New" panose="02070309020205020404" pitchFamily="49" charset="0"/>
              </a:rPr>
              <a:t> else 'without'} KV caching: {round(</a:t>
            </a:r>
            <a:r>
              <a:rPr lang="en-IN" b="0" dirty="0" err="1">
                <a:solidFill>
                  <a:schemeClr val="tx1"/>
                </a:solidFill>
                <a:effectLst/>
                <a:latin typeface="Courier New" panose="02070309020205020404" pitchFamily="49" charset="0"/>
              </a:rPr>
              <a:t>np.mean</a:t>
            </a:r>
            <a:r>
              <a:rPr lang="en-IN" b="0" dirty="0">
                <a:solidFill>
                  <a:schemeClr val="tx1"/>
                </a:solidFill>
                <a:effectLst/>
                <a:latin typeface="Courier New" panose="02070309020205020404" pitchFamily="49" charset="0"/>
              </a:rPr>
              <a:t>(times), 3)} +- {round(</a:t>
            </a:r>
            <a:r>
              <a:rPr lang="en-IN" b="0" dirty="0" err="1">
                <a:solidFill>
                  <a:schemeClr val="tx1"/>
                </a:solidFill>
                <a:effectLst/>
                <a:latin typeface="Courier New" panose="02070309020205020404" pitchFamily="49" charset="0"/>
              </a:rPr>
              <a:t>np.std</a:t>
            </a:r>
            <a:r>
              <a:rPr lang="en-IN" b="0" dirty="0">
                <a:solidFill>
                  <a:schemeClr val="tx1"/>
                </a:solidFill>
                <a:effectLst/>
                <a:latin typeface="Courier New" panose="02070309020205020404" pitchFamily="49" charset="0"/>
              </a:rPr>
              <a:t>(times), 3)} seconds")</a:t>
            </a:r>
          </a:p>
          <a:p>
            <a:pPr marL="114300" indent="0">
              <a:buNone/>
            </a:pPr>
            <a:endParaRPr lang="en-IN" dirty="0">
              <a:solidFill>
                <a:schemeClr val="tx1"/>
              </a:solidFill>
            </a:endParaRPr>
          </a:p>
        </p:txBody>
      </p:sp>
    </p:spTree>
    <p:extLst>
      <p:ext uri="{BB962C8B-B14F-4D97-AF65-F5344CB8AC3E}">
        <p14:creationId xmlns:p14="http://schemas.microsoft.com/office/powerpoint/2010/main" val="3856134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2"/>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87" name="Google Shape;87;p2"/>
          <p:cNvSpPr txBox="1"/>
          <p:nvPr/>
        </p:nvSpPr>
        <p:spPr>
          <a:xfrm>
            <a:off x="349097" y="2678605"/>
            <a:ext cx="8972456" cy="848935"/>
          </a:xfrm>
          <a:prstGeom prst="rect">
            <a:avLst/>
          </a:prstGeom>
          <a:noFill/>
          <a:ln>
            <a:noFill/>
          </a:ln>
        </p:spPr>
        <p:txBody>
          <a:bodyPr spcFirstLastPara="1" wrap="square" lIns="0" tIns="116825" rIns="0" bIns="0" anchor="t" anchorCtr="0">
            <a:spAutoFit/>
          </a:bodyPr>
          <a:lstStyle/>
          <a:p>
            <a:pPr marL="12700" marR="0" lvl="0" indent="0" algn="l" rtl="0">
              <a:lnSpc>
                <a:spcPct val="100000"/>
              </a:lnSpc>
              <a:spcBef>
                <a:spcPts val="910"/>
              </a:spcBef>
              <a:spcAft>
                <a:spcPts val="0"/>
              </a:spcAft>
              <a:buClr>
                <a:srgbClr val="000000"/>
              </a:buClr>
              <a:buSzPts val="4000"/>
              <a:buFont typeface="Arial"/>
              <a:buNone/>
            </a:pPr>
            <a:r>
              <a:rPr lang="en-US" sz="4000" b="1">
                <a:solidFill>
                  <a:srgbClr val="FFFFFF"/>
                </a:solidFill>
              </a:rPr>
              <a:t>Speculative Decoding</a:t>
            </a:r>
            <a:endParaRPr sz="4000" b="0" i="0" u="none" strike="noStrike" cap="none" dirty="0">
              <a:solidFill>
                <a:schemeClr val="dk1"/>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9246107" y="353568"/>
            <a:ext cx="2781300" cy="623315"/>
          </a:xfrm>
          <a:prstGeom prst="rect">
            <a:avLst/>
          </a:prstGeom>
          <a:noFill/>
          <a:ln>
            <a:noFill/>
          </a:ln>
        </p:spPr>
      </p:pic>
    </p:spTree>
    <p:extLst>
      <p:ext uri="{BB962C8B-B14F-4D97-AF65-F5344CB8AC3E}">
        <p14:creationId xmlns:p14="http://schemas.microsoft.com/office/powerpoint/2010/main" val="4211996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7C860C-3C20-76F1-3402-DA34BB1CB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4662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2A8573-959D-D989-F011-5DFF614F090C}"/>
              </a:ext>
            </a:extLst>
          </p:cNvPr>
          <p:cNvSpPr>
            <a:spLocks noGrp="1"/>
          </p:cNvSpPr>
          <p:nvPr>
            <p:ph type="body" idx="1"/>
          </p:nvPr>
        </p:nvSpPr>
        <p:spPr>
          <a:xfrm>
            <a:off x="838200" y="1026695"/>
            <a:ext cx="10515600" cy="5150268"/>
          </a:xfrm>
        </p:spPr>
        <p:txBody>
          <a:bodyPr/>
          <a:lstStyle/>
          <a:p>
            <a:r>
              <a:rPr lang="en-IN" dirty="0"/>
              <a:t>You have two models – one is bigger but powerful another is smaller but quick.</a:t>
            </a:r>
          </a:p>
          <a:p>
            <a:r>
              <a:rPr lang="en-IN" dirty="0"/>
              <a:t>Speculative Decoding uses a smaller draft model to generate ‘speculative’ tokens and use bigger ‘target’ model to verify those.</a:t>
            </a:r>
          </a:p>
          <a:p>
            <a:r>
              <a:rPr lang="en-IN" dirty="0"/>
              <a:t>Experiments indicate performance of speculative decoding depends on the latency of the draft model.</a:t>
            </a:r>
          </a:p>
          <a:p>
            <a:r>
              <a:rPr lang="en-IN" dirty="0"/>
              <a:t>However, the draft model’s capabilities in language modelling do not correlate with increase in performance.</a:t>
            </a:r>
          </a:p>
        </p:txBody>
      </p:sp>
      <p:sp>
        <p:nvSpPr>
          <p:cNvPr id="4" name="TextBox 3">
            <a:extLst>
              <a:ext uri="{FF2B5EF4-FFF2-40B4-BE49-F238E27FC236}">
                <a16:creationId xmlns:a16="http://schemas.microsoft.com/office/drawing/2014/main" id="{FCA9A31B-D8E0-29B2-9DFE-B7D9EE2E001B}"/>
              </a:ext>
            </a:extLst>
          </p:cNvPr>
          <p:cNvSpPr txBox="1"/>
          <p:nvPr/>
        </p:nvSpPr>
        <p:spPr>
          <a:xfrm>
            <a:off x="7009497" y="209932"/>
            <a:ext cx="4860626"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Speculative Decoding</a:t>
            </a:r>
            <a:endParaRPr lang="en-IN" sz="36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41213611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3F96B4-FE7D-FB7D-EEB7-BDB7F8E03CBF}"/>
              </a:ext>
            </a:extLst>
          </p:cNvPr>
          <p:cNvSpPr>
            <a:spLocks noGrp="1"/>
          </p:cNvSpPr>
          <p:nvPr>
            <p:ph type="body" idx="1"/>
          </p:nvPr>
        </p:nvSpPr>
        <p:spPr>
          <a:xfrm>
            <a:off x="1160930" y="6329082"/>
            <a:ext cx="10515600" cy="385763"/>
          </a:xfrm>
        </p:spPr>
        <p:txBody>
          <a:bodyPr>
            <a:normAutofit fontScale="55000" lnSpcReduction="20000"/>
          </a:bodyPr>
          <a:lstStyle/>
          <a:p>
            <a:pPr marL="114300" indent="0">
              <a:buNone/>
            </a:pPr>
            <a:r>
              <a:rPr lang="en-IN" dirty="0"/>
              <a:t>Speculative Decoding  - </a:t>
            </a:r>
            <a:r>
              <a:rPr lang="en-IN" dirty="0" err="1"/>
              <a:t>Deepmind</a:t>
            </a:r>
            <a:r>
              <a:rPr lang="en-IN" dirty="0"/>
              <a:t> and Google both discovered Speculative Decoding!!!</a:t>
            </a:r>
          </a:p>
        </p:txBody>
      </p:sp>
      <p:pic>
        <p:nvPicPr>
          <p:cNvPr id="4" name="Picture 3">
            <a:extLst>
              <a:ext uri="{FF2B5EF4-FFF2-40B4-BE49-F238E27FC236}">
                <a16:creationId xmlns:a16="http://schemas.microsoft.com/office/drawing/2014/main" id="{14956249-9608-D0D4-6CFF-F0DD72F5907F}"/>
              </a:ext>
            </a:extLst>
          </p:cNvPr>
          <p:cNvPicPr>
            <a:picLocks noChangeAspect="1"/>
          </p:cNvPicPr>
          <p:nvPr/>
        </p:nvPicPr>
        <p:blipFill rotWithShape="1">
          <a:blip r:embed="rId2"/>
          <a:srcRect r="2623"/>
          <a:stretch/>
        </p:blipFill>
        <p:spPr>
          <a:xfrm>
            <a:off x="514256" y="663670"/>
            <a:ext cx="5279079" cy="3998258"/>
          </a:xfrm>
          <a:prstGeom prst="rect">
            <a:avLst/>
          </a:prstGeom>
        </p:spPr>
      </p:pic>
      <p:pic>
        <p:nvPicPr>
          <p:cNvPr id="6" name="Picture 5">
            <a:extLst>
              <a:ext uri="{FF2B5EF4-FFF2-40B4-BE49-F238E27FC236}">
                <a16:creationId xmlns:a16="http://schemas.microsoft.com/office/drawing/2014/main" id="{6F5F3EFE-B750-7724-7171-C9A255E1BDE7}"/>
              </a:ext>
            </a:extLst>
          </p:cNvPr>
          <p:cNvPicPr>
            <a:picLocks noChangeAspect="1"/>
          </p:cNvPicPr>
          <p:nvPr/>
        </p:nvPicPr>
        <p:blipFill>
          <a:blip r:embed="rId3"/>
          <a:stretch>
            <a:fillRect/>
          </a:stretch>
        </p:blipFill>
        <p:spPr>
          <a:xfrm>
            <a:off x="6398667" y="358588"/>
            <a:ext cx="5449002" cy="5351930"/>
          </a:xfrm>
          <a:prstGeom prst="rect">
            <a:avLst/>
          </a:prstGeom>
        </p:spPr>
      </p:pic>
    </p:spTree>
    <p:extLst>
      <p:ext uri="{BB962C8B-B14F-4D97-AF65-F5344CB8AC3E}">
        <p14:creationId xmlns:p14="http://schemas.microsoft.com/office/powerpoint/2010/main" val="29922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530FB-DD09-C084-D14D-8BA47A7C0B71}"/>
              </a:ext>
            </a:extLst>
          </p:cNvPr>
          <p:cNvPicPr>
            <a:picLocks noChangeAspect="1"/>
          </p:cNvPicPr>
          <p:nvPr/>
        </p:nvPicPr>
        <p:blipFill>
          <a:blip r:embed="rId2"/>
          <a:stretch>
            <a:fillRect/>
          </a:stretch>
        </p:blipFill>
        <p:spPr>
          <a:xfrm>
            <a:off x="363774" y="535924"/>
            <a:ext cx="5332532" cy="5629745"/>
          </a:xfrm>
          <a:prstGeom prst="rect">
            <a:avLst/>
          </a:prstGeom>
        </p:spPr>
      </p:pic>
      <p:sp>
        <p:nvSpPr>
          <p:cNvPr id="7" name="TextBox 6">
            <a:extLst>
              <a:ext uri="{FF2B5EF4-FFF2-40B4-BE49-F238E27FC236}">
                <a16:creationId xmlns:a16="http://schemas.microsoft.com/office/drawing/2014/main" id="{0755C76E-01AA-824F-9171-929969563585}"/>
              </a:ext>
            </a:extLst>
          </p:cNvPr>
          <p:cNvSpPr txBox="1"/>
          <p:nvPr/>
        </p:nvSpPr>
        <p:spPr>
          <a:xfrm>
            <a:off x="6096000" y="1351508"/>
            <a:ext cx="5264587" cy="4154984"/>
          </a:xfrm>
          <a:prstGeom prst="rect">
            <a:avLst/>
          </a:prstGeom>
          <a:noFill/>
        </p:spPr>
        <p:txBody>
          <a:bodyPr wrap="square">
            <a:spAutoFit/>
          </a:bodyPr>
          <a:lstStyle/>
          <a:p>
            <a:r>
              <a:rPr lang="en-US" sz="2400" dirty="0"/>
              <a:t>In this paper, we conjecture that the use of a fixed-length vector is a bottleneck in improving the performance of this basic encoder–decoder architecture, and propose to extend this by allowing a model to automatically (soft-)search for parts of a source sentence that are relevant to predicting a target word, without having to form these parts as a hard segment explicitly.</a:t>
            </a:r>
            <a:endParaRPr lang="en-IN" sz="2400" dirty="0"/>
          </a:p>
        </p:txBody>
      </p:sp>
    </p:spTree>
    <p:extLst>
      <p:ext uri="{BB962C8B-B14F-4D97-AF65-F5344CB8AC3E}">
        <p14:creationId xmlns:p14="http://schemas.microsoft.com/office/powerpoint/2010/main" val="33804202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8554C-8878-31DF-AFC7-64D78E31A219}"/>
              </a:ext>
            </a:extLst>
          </p:cNvPr>
          <p:cNvSpPr>
            <a:spLocks noGrp="1"/>
          </p:cNvSpPr>
          <p:nvPr>
            <p:ph type="body" idx="1"/>
          </p:nvPr>
        </p:nvSpPr>
        <p:spPr>
          <a:xfrm>
            <a:off x="838200" y="3801979"/>
            <a:ext cx="10515600" cy="2374984"/>
          </a:xfrm>
        </p:spPr>
        <p:txBody>
          <a:bodyPr>
            <a:normAutofit fontScale="77500" lnSpcReduction="20000"/>
          </a:bodyPr>
          <a:lstStyle/>
          <a:p>
            <a:pPr marL="114300" indent="0">
              <a:buNone/>
            </a:pPr>
            <a:r>
              <a:rPr lang="en-US" dirty="0"/>
              <a:t>In vanilla LLM inference, after the prompt is processed into KV caches (Prefill phase), LLM generates the output token by token in an autoregressive manner (Autoregressive generation phase). In speculative decoding, a draft model is first used to generate n candidate tokens at each step (Draft token generation phase). The LLM verifies the candidate tokens and accepts k (k ≤ n) tokens (LLM verification phase). Since LLM knows all n candidate tokens in advance, this step is identical to a prefill step of length n. In both cases, this process is repeated until either an end-of-sequence (EOS) token is generated or the maximum generation limit has been reached.</a:t>
            </a:r>
            <a:endParaRPr lang="en-IN" dirty="0"/>
          </a:p>
        </p:txBody>
      </p:sp>
      <p:pic>
        <p:nvPicPr>
          <p:cNvPr id="4" name="Picture 3">
            <a:extLst>
              <a:ext uri="{FF2B5EF4-FFF2-40B4-BE49-F238E27FC236}">
                <a16:creationId xmlns:a16="http://schemas.microsoft.com/office/drawing/2014/main" id="{A33F9CD4-800F-D700-D939-7622C6BD173D}"/>
              </a:ext>
            </a:extLst>
          </p:cNvPr>
          <p:cNvPicPr>
            <a:picLocks noChangeAspect="1"/>
          </p:cNvPicPr>
          <p:nvPr/>
        </p:nvPicPr>
        <p:blipFill>
          <a:blip r:embed="rId2"/>
          <a:stretch>
            <a:fillRect/>
          </a:stretch>
        </p:blipFill>
        <p:spPr>
          <a:xfrm>
            <a:off x="1604328" y="811266"/>
            <a:ext cx="8983343" cy="1964017"/>
          </a:xfrm>
          <a:prstGeom prst="rect">
            <a:avLst/>
          </a:prstGeom>
        </p:spPr>
      </p:pic>
    </p:spTree>
    <p:extLst>
      <p:ext uri="{BB962C8B-B14F-4D97-AF65-F5344CB8AC3E}">
        <p14:creationId xmlns:p14="http://schemas.microsoft.com/office/powerpoint/2010/main" val="4610782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997C3-889D-C6B8-3674-3154DC07D06B}"/>
              </a:ext>
            </a:extLst>
          </p:cNvPr>
          <p:cNvSpPr>
            <a:spLocks noGrp="1"/>
          </p:cNvSpPr>
          <p:nvPr>
            <p:ph type="body" idx="1"/>
          </p:nvPr>
        </p:nvSpPr>
        <p:spPr/>
        <p:txBody>
          <a:bodyPr/>
          <a:lstStyle/>
          <a:p>
            <a:r>
              <a:rPr lang="en-US" dirty="0"/>
              <a:t>A decoder-only LLM performs inference in two phases: a prefill phase and an </a:t>
            </a:r>
            <a:r>
              <a:rPr lang="en-US" dirty="0" err="1"/>
              <a:t>autoregressivedecoding</a:t>
            </a:r>
            <a:r>
              <a:rPr lang="en-US" dirty="0"/>
              <a:t> phase. </a:t>
            </a:r>
          </a:p>
          <a:p>
            <a:r>
              <a:rPr lang="en-US" dirty="0"/>
              <a:t>In the prefill phase, the LLM is initialized with a context or prompt, formulated as C = {c1, c2, ..., </a:t>
            </a:r>
            <a:r>
              <a:rPr lang="en-US" dirty="0" err="1"/>
              <a:t>cn</a:t>
            </a:r>
            <a:r>
              <a:rPr lang="en-US" dirty="0"/>
              <a:t>}, where C represents the input context and n the length of the prefill. </a:t>
            </a:r>
          </a:p>
          <a:p>
            <a:r>
              <a:rPr lang="en-US" dirty="0"/>
              <a:t>In the prefill phase, the model processes the whole input context in parallel and performs next-word prediction. During the autoregressive-decoding phase, the model generates new text sequentially, one token at a time, building upon the context provided in the prefill phase. </a:t>
            </a:r>
          </a:p>
          <a:p>
            <a:r>
              <a:rPr lang="en-US" dirty="0"/>
              <a:t>Due to its sequential nature, the autoregressive decoding phase is widely known to be memory bandwidth bound on modern GPUs</a:t>
            </a:r>
            <a:endParaRPr lang="en-IN" dirty="0"/>
          </a:p>
        </p:txBody>
      </p:sp>
    </p:spTree>
    <p:extLst>
      <p:ext uri="{BB962C8B-B14F-4D97-AF65-F5344CB8AC3E}">
        <p14:creationId xmlns:p14="http://schemas.microsoft.com/office/powerpoint/2010/main" val="28197136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092C6C-78FA-ADB6-C855-055F7BD2D758}"/>
              </a:ext>
            </a:extLst>
          </p:cNvPr>
          <p:cNvSpPr>
            <a:spLocks noGrp="1"/>
          </p:cNvSpPr>
          <p:nvPr>
            <p:ph type="body" idx="1"/>
          </p:nvPr>
        </p:nvSpPr>
        <p:spPr/>
        <p:txBody>
          <a:bodyPr>
            <a:normAutofit/>
          </a:bodyPr>
          <a:lstStyle/>
          <a:p>
            <a:r>
              <a:rPr lang="en-US" dirty="0"/>
              <a:t>In speculative decoding a smaller draft model generates multiple tokens, and the target LLM performs verification on the generated tokens in parallel. </a:t>
            </a:r>
            <a:br>
              <a:rPr lang="en-US" dirty="0"/>
            </a:br>
            <a:endParaRPr lang="en-US" dirty="0"/>
          </a:p>
          <a:p>
            <a:r>
              <a:rPr lang="en-US" dirty="0"/>
              <a:t>The verification is akin to prefill stage in LLM inference. </a:t>
            </a:r>
            <a:br>
              <a:rPr lang="en-US" dirty="0"/>
            </a:br>
            <a:endParaRPr lang="en-US" dirty="0"/>
          </a:p>
          <a:p>
            <a:r>
              <a:rPr lang="en-US" dirty="0"/>
              <a:t>As long as more than one token is accepted on average, speculative decoding can potentially provide speedups.</a:t>
            </a:r>
            <a:br>
              <a:rPr lang="en-US" dirty="0"/>
            </a:br>
            <a:endParaRPr lang="en-US" dirty="0"/>
          </a:p>
          <a:p>
            <a:r>
              <a:rPr lang="en-US" dirty="0"/>
              <a:t>The target model and the draft model must both use the same tokenizer.</a:t>
            </a:r>
          </a:p>
          <a:p>
            <a:pPr marL="114300" indent="0">
              <a:buNone/>
            </a:pPr>
            <a:endParaRPr lang="en-US" dirty="0"/>
          </a:p>
        </p:txBody>
      </p:sp>
    </p:spTree>
    <p:extLst>
      <p:ext uri="{BB962C8B-B14F-4D97-AF65-F5344CB8AC3E}">
        <p14:creationId xmlns:p14="http://schemas.microsoft.com/office/powerpoint/2010/main" val="27609876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453088-1857-F3C2-2CAB-1E1F4A06D023}"/>
              </a:ext>
            </a:extLst>
          </p:cNvPr>
          <p:cNvSpPr>
            <a:spLocks noGrp="1"/>
          </p:cNvSpPr>
          <p:nvPr>
            <p:ph type="body" idx="1"/>
          </p:nvPr>
        </p:nvSpPr>
        <p:spPr>
          <a:xfrm>
            <a:off x="838200" y="332509"/>
            <a:ext cx="10515600" cy="3096491"/>
          </a:xfrm>
        </p:spPr>
        <p:txBody>
          <a:bodyPr/>
          <a:lstStyle/>
          <a:p>
            <a:r>
              <a:rPr lang="en-US" dirty="0"/>
              <a:t>If a user asks a model</a:t>
            </a:r>
            <a:r>
              <a:rPr lang="en-US" i="1" dirty="0"/>
              <a:t>: What is the capital of Uruguay? </a:t>
            </a:r>
            <a:r>
              <a:rPr lang="en-US" dirty="0"/>
              <a:t>An LLM may correctly answer: </a:t>
            </a:r>
            <a:r>
              <a:rPr lang="en-US" i="1" dirty="0"/>
              <a:t>The capital of Uruguay is Montevideo</a:t>
            </a:r>
            <a:r>
              <a:rPr lang="en-US" dirty="0"/>
              <a:t>. But a draft model, without retaining this much knowledge, may respond incorrectly: </a:t>
            </a:r>
            <a:r>
              <a:rPr lang="en-US" i="1" dirty="0"/>
              <a:t>The capital of Uruguay is Paris.</a:t>
            </a:r>
            <a:r>
              <a:rPr lang="en-US" dirty="0"/>
              <a:t> For model accuracy evaluation, this would be a failure. However, this would be a good set of candidate tokens in speculative decoding, as the first five words are generated correctly.</a:t>
            </a:r>
            <a:endParaRPr lang="en-IN" dirty="0"/>
          </a:p>
          <a:p>
            <a:endParaRPr lang="en-US" dirty="0"/>
          </a:p>
          <a:p>
            <a:endParaRPr lang="en-IN" dirty="0"/>
          </a:p>
        </p:txBody>
      </p:sp>
      <p:sp>
        <p:nvSpPr>
          <p:cNvPr id="3" name="Rectangle 2">
            <a:extLst>
              <a:ext uri="{FF2B5EF4-FFF2-40B4-BE49-F238E27FC236}">
                <a16:creationId xmlns:a16="http://schemas.microsoft.com/office/drawing/2014/main" id="{C8384852-B899-9568-751D-2C8A7081CDE2}"/>
              </a:ext>
            </a:extLst>
          </p:cNvPr>
          <p:cNvSpPr/>
          <p:nvPr/>
        </p:nvSpPr>
        <p:spPr>
          <a:xfrm>
            <a:off x="1685365" y="3801035"/>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The</a:t>
            </a:r>
          </a:p>
        </p:txBody>
      </p:sp>
      <p:sp>
        <p:nvSpPr>
          <p:cNvPr id="4" name="Rectangle 3">
            <a:extLst>
              <a:ext uri="{FF2B5EF4-FFF2-40B4-BE49-F238E27FC236}">
                <a16:creationId xmlns:a16="http://schemas.microsoft.com/office/drawing/2014/main" id="{FB1AB75F-C82B-9F46-C321-622AE8EFE0F3}"/>
              </a:ext>
            </a:extLst>
          </p:cNvPr>
          <p:cNvSpPr/>
          <p:nvPr/>
        </p:nvSpPr>
        <p:spPr>
          <a:xfrm>
            <a:off x="3290047" y="3801035"/>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capital</a:t>
            </a:r>
          </a:p>
        </p:txBody>
      </p:sp>
      <p:sp>
        <p:nvSpPr>
          <p:cNvPr id="5" name="Rectangle 4">
            <a:extLst>
              <a:ext uri="{FF2B5EF4-FFF2-40B4-BE49-F238E27FC236}">
                <a16:creationId xmlns:a16="http://schemas.microsoft.com/office/drawing/2014/main" id="{7A3D012E-D6DF-E364-3D5E-92864BEE8A15}"/>
              </a:ext>
            </a:extLst>
          </p:cNvPr>
          <p:cNvSpPr/>
          <p:nvPr/>
        </p:nvSpPr>
        <p:spPr>
          <a:xfrm>
            <a:off x="4894729" y="3801035"/>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of</a:t>
            </a:r>
          </a:p>
        </p:txBody>
      </p:sp>
      <p:sp>
        <p:nvSpPr>
          <p:cNvPr id="6" name="Rectangle 5">
            <a:extLst>
              <a:ext uri="{FF2B5EF4-FFF2-40B4-BE49-F238E27FC236}">
                <a16:creationId xmlns:a16="http://schemas.microsoft.com/office/drawing/2014/main" id="{B8107856-0391-7A21-4B5C-6317D07AA93F}"/>
              </a:ext>
            </a:extLst>
          </p:cNvPr>
          <p:cNvSpPr/>
          <p:nvPr/>
        </p:nvSpPr>
        <p:spPr>
          <a:xfrm>
            <a:off x="6499411" y="3801035"/>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Uruguay</a:t>
            </a:r>
          </a:p>
        </p:txBody>
      </p:sp>
      <p:sp>
        <p:nvSpPr>
          <p:cNvPr id="7" name="Rectangle 6">
            <a:extLst>
              <a:ext uri="{FF2B5EF4-FFF2-40B4-BE49-F238E27FC236}">
                <a16:creationId xmlns:a16="http://schemas.microsoft.com/office/drawing/2014/main" id="{A10588D9-1CB9-5951-D2AE-00A8940F063E}"/>
              </a:ext>
            </a:extLst>
          </p:cNvPr>
          <p:cNvSpPr/>
          <p:nvPr/>
        </p:nvSpPr>
        <p:spPr>
          <a:xfrm>
            <a:off x="8104093" y="3801035"/>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is</a:t>
            </a:r>
          </a:p>
        </p:txBody>
      </p:sp>
      <p:sp>
        <p:nvSpPr>
          <p:cNvPr id="8" name="Rectangle 7">
            <a:extLst>
              <a:ext uri="{FF2B5EF4-FFF2-40B4-BE49-F238E27FC236}">
                <a16:creationId xmlns:a16="http://schemas.microsoft.com/office/drawing/2014/main" id="{06D25387-0068-970C-F6E6-51F4B4DE3E86}"/>
              </a:ext>
            </a:extLst>
          </p:cNvPr>
          <p:cNvSpPr/>
          <p:nvPr/>
        </p:nvSpPr>
        <p:spPr>
          <a:xfrm>
            <a:off x="9646022" y="3801035"/>
            <a:ext cx="1039906" cy="484094"/>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Paris</a:t>
            </a:r>
          </a:p>
        </p:txBody>
      </p:sp>
      <p:sp>
        <p:nvSpPr>
          <p:cNvPr id="15" name="Rectangle 14">
            <a:extLst>
              <a:ext uri="{FF2B5EF4-FFF2-40B4-BE49-F238E27FC236}">
                <a16:creationId xmlns:a16="http://schemas.microsoft.com/office/drawing/2014/main" id="{F84C2615-C919-5091-F3DD-E5854F7A87CE}"/>
              </a:ext>
            </a:extLst>
          </p:cNvPr>
          <p:cNvSpPr/>
          <p:nvPr/>
        </p:nvSpPr>
        <p:spPr>
          <a:xfrm>
            <a:off x="1685365" y="4823012"/>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The</a:t>
            </a:r>
          </a:p>
        </p:txBody>
      </p:sp>
      <p:sp>
        <p:nvSpPr>
          <p:cNvPr id="16" name="Rectangle 15">
            <a:extLst>
              <a:ext uri="{FF2B5EF4-FFF2-40B4-BE49-F238E27FC236}">
                <a16:creationId xmlns:a16="http://schemas.microsoft.com/office/drawing/2014/main" id="{156A164E-D96F-226F-E447-513BC441C207}"/>
              </a:ext>
            </a:extLst>
          </p:cNvPr>
          <p:cNvSpPr/>
          <p:nvPr/>
        </p:nvSpPr>
        <p:spPr>
          <a:xfrm>
            <a:off x="3290047" y="4823012"/>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capital</a:t>
            </a:r>
          </a:p>
        </p:txBody>
      </p:sp>
      <p:sp>
        <p:nvSpPr>
          <p:cNvPr id="17" name="Rectangle 16">
            <a:extLst>
              <a:ext uri="{FF2B5EF4-FFF2-40B4-BE49-F238E27FC236}">
                <a16:creationId xmlns:a16="http://schemas.microsoft.com/office/drawing/2014/main" id="{1E7F2DBF-A211-00EA-2C58-FBF6120E9804}"/>
              </a:ext>
            </a:extLst>
          </p:cNvPr>
          <p:cNvSpPr/>
          <p:nvPr/>
        </p:nvSpPr>
        <p:spPr>
          <a:xfrm>
            <a:off x="4894729" y="4823012"/>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of</a:t>
            </a:r>
          </a:p>
        </p:txBody>
      </p:sp>
      <p:sp>
        <p:nvSpPr>
          <p:cNvPr id="18" name="Rectangle 17">
            <a:extLst>
              <a:ext uri="{FF2B5EF4-FFF2-40B4-BE49-F238E27FC236}">
                <a16:creationId xmlns:a16="http://schemas.microsoft.com/office/drawing/2014/main" id="{147E03F8-3D49-5645-A4EE-4E5EF83BBD87}"/>
              </a:ext>
            </a:extLst>
          </p:cNvPr>
          <p:cNvSpPr/>
          <p:nvPr/>
        </p:nvSpPr>
        <p:spPr>
          <a:xfrm>
            <a:off x="6499411" y="4823012"/>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Uruguay</a:t>
            </a:r>
          </a:p>
        </p:txBody>
      </p:sp>
      <p:sp>
        <p:nvSpPr>
          <p:cNvPr id="19" name="Rectangle 18">
            <a:extLst>
              <a:ext uri="{FF2B5EF4-FFF2-40B4-BE49-F238E27FC236}">
                <a16:creationId xmlns:a16="http://schemas.microsoft.com/office/drawing/2014/main" id="{B29BEF42-5143-2296-4EB5-1D5668405F19}"/>
              </a:ext>
            </a:extLst>
          </p:cNvPr>
          <p:cNvSpPr/>
          <p:nvPr/>
        </p:nvSpPr>
        <p:spPr>
          <a:xfrm>
            <a:off x="8104093" y="4823012"/>
            <a:ext cx="1039906" cy="484094"/>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is</a:t>
            </a:r>
          </a:p>
        </p:txBody>
      </p:sp>
      <p:sp>
        <p:nvSpPr>
          <p:cNvPr id="20" name="Rectangle 19">
            <a:extLst>
              <a:ext uri="{FF2B5EF4-FFF2-40B4-BE49-F238E27FC236}">
                <a16:creationId xmlns:a16="http://schemas.microsoft.com/office/drawing/2014/main" id="{73442236-D117-653D-9FD3-9DFABDBF7E78}"/>
              </a:ext>
            </a:extLst>
          </p:cNvPr>
          <p:cNvSpPr/>
          <p:nvPr/>
        </p:nvSpPr>
        <p:spPr>
          <a:xfrm>
            <a:off x="9646022" y="4823012"/>
            <a:ext cx="1039906" cy="484094"/>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i="1" dirty="0"/>
              <a:t>Montevideo</a:t>
            </a:r>
            <a:endParaRPr lang="en-IN" sz="1200" dirty="0"/>
          </a:p>
        </p:txBody>
      </p:sp>
    </p:spTree>
    <p:extLst>
      <p:ext uri="{BB962C8B-B14F-4D97-AF65-F5344CB8AC3E}">
        <p14:creationId xmlns:p14="http://schemas.microsoft.com/office/powerpoint/2010/main" val="37652927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B70858-A074-15AD-3FBD-DEB0A96CFEBB}"/>
              </a:ext>
            </a:extLst>
          </p:cNvPr>
          <p:cNvSpPr>
            <a:spLocks noGrp="1"/>
          </p:cNvSpPr>
          <p:nvPr>
            <p:ph type="body" idx="1"/>
          </p:nvPr>
        </p:nvSpPr>
        <p:spPr/>
        <p:txBody>
          <a:bodyPr/>
          <a:lstStyle/>
          <a:p>
            <a:r>
              <a:rPr lang="en-IN" dirty="0"/>
              <a:t>Draft model with an prompt x and K = 5:</a:t>
            </a:r>
          </a:p>
          <a:p>
            <a:pPr lvl="1"/>
            <a:r>
              <a:rPr lang="en-IN" dirty="0"/>
              <a:t>Generates token x</a:t>
            </a:r>
            <a:r>
              <a:rPr lang="en-IN" baseline="-25000" dirty="0"/>
              <a:t>1</a:t>
            </a:r>
            <a:r>
              <a:rPr lang="en-IN" dirty="0"/>
              <a:t> with prob p</a:t>
            </a:r>
            <a:r>
              <a:rPr lang="en-IN" baseline="-25000" dirty="0"/>
              <a:t>1</a:t>
            </a:r>
            <a:r>
              <a:rPr lang="en-IN" dirty="0"/>
              <a:t>(x)</a:t>
            </a:r>
          </a:p>
          <a:p>
            <a:pPr lvl="1"/>
            <a:r>
              <a:rPr lang="en-IN" dirty="0"/>
              <a:t>Generates token x</a:t>
            </a:r>
            <a:r>
              <a:rPr lang="en-IN" baseline="-25000" dirty="0"/>
              <a:t>2</a:t>
            </a:r>
            <a:r>
              <a:rPr lang="en-IN" dirty="0"/>
              <a:t> with prob p</a:t>
            </a:r>
            <a:r>
              <a:rPr lang="en-IN" baseline="-25000" dirty="0"/>
              <a:t>2</a:t>
            </a:r>
            <a:r>
              <a:rPr lang="en-IN" dirty="0"/>
              <a:t>(x)</a:t>
            </a:r>
          </a:p>
          <a:p>
            <a:pPr lvl="1"/>
            <a:r>
              <a:rPr lang="en-IN" dirty="0"/>
              <a:t>Generates token x</a:t>
            </a:r>
            <a:r>
              <a:rPr lang="en-IN" baseline="-25000" dirty="0"/>
              <a:t>3</a:t>
            </a:r>
            <a:r>
              <a:rPr lang="en-IN" dirty="0"/>
              <a:t> with prob p</a:t>
            </a:r>
            <a:r>
              <a:rPr lang="en-IN" baseline="-25000" dirty="0"/>
              <a:t>3</a:t>
            </a:r>
            <a:r>
              <a:rPr lang="en-IN" dirty="0"/>
              <a:t>(x)</a:t>
            </a:r>
          </a:p>
          <a:p>
            <a:pPr lvl="1"/>
            <a:r>
              <a:rPr lang="en-IN" dirty="0"/>
              <a:t>Generates token x</a:t>
            </a:r>
            <a:r>
              <a:rPr lang="en-IN" baseline="-25000" dirty="0"/>
              <a:t>4</a:t>
            </a:r>
            <a:r>
              <a:rPr lang="en-IN" dirty="0"/>
              <a:t> with prob p</a:t>
            </a:r>
            <a:r>
              <a:rPr lang="en-IN" baseline="-25000" dirty="0"/>
              <a:t>4</a:t>
            </a:r>
            <a:r>
              <a:rPr lang="en-IN" dirty="0"/>
              <a:t>(x)</a:t>
            </a:r>
          </a:p>
          <a:p>
            <a:pPr lvl="1"/>
            <a:r>
              <a:rPr lang="en-IN" dirty="0"/>
              <a:t>Generates token x</a:t>
            </a:r>
            <a:r>
              <a:rPr lang="en-IN" baseline="-25000" dirty="0"/>
              <a:t>5</a:t>
            </a:r>
            <a:r>
              <a:rPr lang="en-IN" dirty="0"/>
              <a:t> with prob p</a:t>
            </a:r>
            <a:r>
              <a:rPr lang="en-IN" baseline="-25000" dirty="0"/>
              <a:t>5</a:t>
            </a:r>
            <a:r>
              <a:rPr lang="en-IN" dirty="0"/>
              <a:t>(x)</a:t>
            </a:r>
          </a:p>
          <a:p>
            <a:endParaRPr lang="en-IN" dirty="0"/>
          </a:p>
          <a:p>
            <a:r>
              <a:rPr lang="en-IN" dirty="0"/>
              <a:t>Run the target model once with the prompt x and all the tokens generated by the draft model</a:t>
            </a:r>
          </a:p>
          <a:p>
            <a:pPr marL="114300" indent="0">
              <a:buNone/>
            </a:pPr>
            <a:endParaRPr lang="en-IN" dirty="0"/>
          </a:p>
        </p:txBody>
      </p:sp>
    </p:spTree>
    <p:extLst>
      <p:ext uri="{BB962C8B-B14F-4D97-AF65-F5344CB8AC3E}">
        <p14:creationId xmlns:p14="http://schemas.microsoft.com/office/powerpoint/2010/main" val="3709134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351640C-9FBD-2677-37EB-5CE77EF24A06}"/>
              </a:ext>
            </a:extLst>
          </p:cNvPr>
          <p:cNvGraphicFramePr>
            <a:graphicFrameLocks noGrp="1"/>
          </p:cNvGraphicFramePr>
          <p:nvPr>
            <p:extLst>
              <p:ext uri="{D42A27DB-BD31-4B8C-83A1-F6EECF244321}">
                <p14:modId xmlns:p14="http://schemas.microsoft.com/office/powerpoint/2010/main" val="1731466794"/>
              </p:ext>
            </p:extLst>
          </p:nvPr>
        </p:nvGraphicFramePr>
        <p:xfrm>
          <a:off x="2031999" y="289361"/>
          <a:ext cx="8128002" cy="14833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188503093"/>
                    </a:ext>
                  </a:extLst>
                </a:gridCol>
                <a:gridCol w="1354667">
                  <a:extLst>
                    <a:ext uri="{9D8B030D-6E8A-4147-A177-3AD203B41FA5}">
                      <a16:colId xmlns:a16="http://schemas.microsoft.com/office/drawing/2014/main" val="904024340"/>
                    </a:ext>
                  </a:extLst>
                </a:gridCol>
                <a:gridCol w="1354667">
                  <a:extLst>
                    <a:ext uri="{9D8B030D-6E8A-4147-A177-3AD203B41FA5}">
                      <a16:colId xmlns:a16="http://schemas.microsoft.com/office/drawing/2014/main" val="416315514"/>
                    </a:ext>
                  </a:extLst>
                </a:gridCol>
                <a:gridCol w="1354667">
                  <a:extLst>
                    <a:ext uri="{9D8B030D-6E8A-4147-A177-3AD203B41FA5}">
                      <a16:colId xmlns:a16="http://schemas.microsoft.com/office/drawing/2014/main" val="1080858734"/>
                    </a:ext>
                  </a:extLst>
                </a:gridCol>
                <a:gridCol w="1354667">
                  <a:extLst>
                    <a:ext uri="{9D8B030D-6E8A-4147-A177-3AD203B41FA5}">
                      <a16:colId xmlns:a16="http://schemas.microsoft.com/office/drawing/2014/main" val="4165637691"/>
                    </a:ext>
                  </a:extLst>
                </a:gridCol>
                <a:gridCol w="1354667">
                  <a:extLst>
                    <a:ext uri="{9D8B030D-6E8A-4147-A177-3AD203B41FA5}">
                      <a16:colId xmlns:a16="http://schemas.microsoft.com/office/drawing/2014/main" val="3883400972"/>
                    </a:ext>
                  </a:extLst>
                </a:gridCol>
              </a:tblGrid>
              <a:tr h="370840">
                <a:tc>
                  <a:txBody>
                    <a:bodyPr/>
                    <a:lstStyle/>
                    <a:p>
                      <a:endParaRPr lang="en-IN" dirty="0"/>
                    </a:p>
                  </a:txBody>
                  <a:tcPr/>
                </a:tc>
                <a:tc>
                  <a:txBody>
                    <a:bodyPr/>
                    <a:lstStyle/>
                    <a:p>
                      <a:r>
                        <a:rPr lang="en-IN" dirty="0"/>
                        <a:t>The</a:t>
                      </a:r>
                    </a:p>
                  </a:txBody>
                  <a:tcPr/>
                </a:tc>
                <a:tc>
                  <a:txBody>
                    <a:bodyPr/>
                    <a:lstStyle/>
                    <a:p>
                      <a:r>
                        <a:rPr lang="en-IN" dirty="0"/>
                        <a:t>Quick</a:t>
                      </a:r>
                    </a:p>
                  </a:txBody>
                  <a:tcPr/>
                </a:tc>
                <a:tc>
                  <a:txBody>
                    <a:bodyPr/>
                    <a:lstStyle/>
                    <a:p>
                      <a:r>
                        <a:rPr lang="en-IN" dirty="0"/>
                        <a:t>Red</a:t>
                      </a:r>
                    </a:p>
                  </a:txBody>
                  <a:tcPr/>
                </a:tc>
                <a:tc>
                  <a:txBody>
                    <a:bodyPr/>
                    <a:lstStyle/>
                    <a:p>
                      <a:r>
                        <a:rPr lang="en-IN" dirty="0"/>
                        <a:t>fox</a:t>
                      </a:r>
                    </a:p>
                  </a:txBody>
                  <a:tcPr/>
                </a:tc>
                <a:tc>
                  <a:txBody>
                    <a:bodyPr/>
                    <a:lstStyle/>
                    <a:p>
                      <a:r>
                        <a:rPr lang="en-IN" dirty="0"/>
                        <a:t>jumps</a:t>
                      </a:r>
                    </a:p>
                  </a:txBody>
                  <a:tcPr/>
                </a:tc>
                <a:extLst>
                  <a:ext uri="{0D108BD9-81ED-4DB2-BD59-A6C34878D82A}">
                    <a16:rowId xmlns:a16="http://schemas.microsoft.com/office/drawing/2014/main" val="884833220"/>
                  </a:ext>
                </a:extLst>
              </a:tr>
              <a:tr h="370840">
                <a:tc>
                  <a:txBody>
                    <a:bodyPr/>
                    <a:lstStyle/>
                    <a:p>
                      <a:r>
                        <a:rPr lang="en-IN" dirty="0"/>
                        <a:t>Draft p(x)</a:t>
                      </a:r>
                    </a:p>
                  </a:txBody>
                  <a:tcPr/>
                </a:tc>
                <a:tc>
                  <a:txBody>
                    <a:bodyPr/>
                    <a:lstStyle/>
                    <a:p>
                      <a:r>
                        <a:rPr lang="en-IN" dirty="0"/>
                        <a:t>0.7</a:t>
                      </a:r>
                    </a:p>
                  </a:txBody>
                  <a:tcPr/>
                </a:tc>
                <a:tc>
                  <a:txBody>
                    <a:bodyPr/>
                    <a:lstStyle/>
                    <a:p>
                      <a:r>
                        <a:rPr lang="en-IN" dirty="0"/>
                        <a:t>0.4</a:t>
                      </a:r>
                    </a:p>
                  </a:txBody>
                  <a:tcPr/>
                </a:tc>
                <a:tc>
                  <a:txBody>
                    <a:bodyPr/>
                    <a:lstStyle/>
                    <a:p>
                      <a:r>
                        <a:rPr lang="en-IN" dirty="0"/>
                        <a:t>0.9</a:t>
                      </a:r>
                    </a:p>
                  </a:txBody>
                  <a:tcPr/>
                </a:tc>
                <a:tc>
                  <a:txBody>
                    <a:bodyPr/>
                    <a:lstStyle/>
                    <a:p>
                      <a:r>
                        <a:rPr lang="en-IN" dirty="0"/>
                        <a:t>0.2</a:t>
                      </a:r>
                    </a:p>
                  </a:txBody>
                  <a:tcPr/>
                </a:tc>
                <a:tc>
                  <a:txBody>
                    <a:bodyPr/>
                    <a:lstStyle/>
                    <a:p>
                      <a:r>
                        <a:rPr lang="en-IN" dirty="0"/>
                        <a:t>0.5</a:t>
                      </a:r>
                    </a:p>
                  </a:txBody>
                  <a:tcPr/>
                </a:tc>
                <a:extLst>
                  <a:ext uri="{0D108BD9-81ED-4DB2-BD59-A6C34878D82A}">
                    <a16:rowId xmlns:a16="http://schemas.microsoft.com/office/drawing/2014/main" val="1995070298"/>
                  </a:ext>
                </a:extLst>
              </a:tr>
              <a:tr h="370840">
                <a:tc>
                  <a:txBody>
                    <a:bodyPr/>
                    <a:lstStyle/>
                    <a:p>
                      <a:r>
                        <a:rPr lang="en-IN" dirty="0"/>
                        <a:t>Target q(x)</a:t>
                      </a:r>
                    </a:p>
                  </a:txBody>
                  <a:tcPr/>
                </a:tc>
                <a:tc>
                  <a:txBody>
                    <a:bodyPr/>
                    <a:lstStyle/>
                    <a:p>
                      <a:r>
                        <a:rPr lang="en-IN" dirty="0"/>
                        <a:t>0.8</a:t>
                      </a:r>
                    </a:p>
                  </a:txBody>
                  <a:tcPr/>
                </a:tc>
                <a:tc>
                  <a:txBody>
                    <a:bodyPr/>
                    <a:lstStyle/>
                    <a:p>
                      <a:r>
                        <a:rPr lang="en-IN" dirty="0"/>
                        <a:t>0.9</a:t>
                      </a:r>
                    </a:p>
                  </a:txBody>
                  <a:tcPr/>
                </a:tc>
                <a:tc>
                  <a:txBody>
                    <a:bodyPr/>
                    <a:lstStyle/>
                    <a:p>
                      <a:r>
                        <a:rPr lang="en-IN" dirty="0"/>
                        <a:t>0.7</a:t>
                      </a:r>
                    </a:p>
                  </a:txBody>
                  <a:tcPr/>
                </a:tc>
                <a:tc>
                  <a:txBody>
                    <a:bodyPr/>
                    <a:lstStyle/>
                    <a:p>
                      <a:r>
                        <a:rPr lang="en-IN" dirty="0"/>
                        <a:t>0.6</a:t>
                      </a:r>
                    </a:p>
                  </a:txBody>
                  <a:tcPr/>
                </a:tc>
                <a:tc>
                  <a:txBody>
                    <a:bodyPr/>
                    <a:lstStyle/>
                    <a:p>
                      <a:r>
                        <a:rPr lang="en-IN" dirty="0"/>
                        <a:t>0.9</a:t>
                      </a:r>
                    </a:p>
                  </a:txBody>
                  <a:tcPr/>
                </a:tc>
                <a:extLst>
                  <a:ext uri="{0D108BD9-81ED-4DB2-BD59-A6C34878D82A}">
                    <a16:rowId xmlns:a16="http://schemas.microsoft.com/office/drawing/2014/main" val="754980570"/>
                  </a:ext>
                </a:extLst>
              </a:tr>
              <a:tr h="370840">
                <a:tc>
                  <a:txBody>
                    <a:bodyPr/>
                    <a:lstStyle/>
                    <a:p>
                      <a:r>
                        <a:rPr lang="en-IN" dirty="0"/>
                        <a:t>Decision </a:t>
                      </a:r>
                    </a:p>
                  </a:txBody>
                  <a:tcPr/>
                </a:tc>
                <a:tc>
                  <a:txBody>
                    <a:bodyPr/>
                    <a:lstStyle/>
                    <a:p>
                      <a:r>
                        <a:rPr lang="en-IN" dirty="0"/>
                        <a:t>Accepted</a:t>
                      </a:r>
                    </a:p>
                  </a:txBody>
                  <a:tcPr/>
                </a:tc>
                <a:tc>
                  <a:txBody>
                    <a:bodyPr/>
                    <a:lstStyle/>
                    <a:p>
                      <a:r>
                        <a:rPr lang="en-IN" dirty="0"/>
                        <a:t>Accepted</a:t>
                      </a:r>
                    </a:p>
                  </a:txBody>
                  <a:tcPr/>
                </a:tc>
                <a:tc>
                  <a:txBody>
                    <a:bodyPr/>
                    <a:lstStyle/>
                    <a:p>
                      <a:r>
                        <a:rPr lang="en-IN" dirty="0"/>
                        <a:t>???</a:t>
                      </a:r>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450031062"/>
                  </a:ext>
                </a:extLst>
              </a:tr>
            </a:tbl>
          </a:graphicData>
        </a:graphic>
      </p:graphicFrame>
      <p:sp>
        <p:nvSpPr>
          <p:cNvPr id="4" name="TextBox 3">
            <a:extLst>
              <a:ext uri="{FF2B5EF4-FFF2-40B4-BE49-F238E27FC236}">
                <a16:creationId xmlns:a16="http://schemas.microsoft.com/office/drawing/2014/main" id="{E324341B-8D9B-8AF7-BE43-A6C7F0DFBFEE}"/>
              </a:ext>
            </a:extLst>
          </p:cNvPr>
          <p:cNvSpPr txBox="1"/>
          <p:nvPr/>
        </p:nvSpPr>
        <p:spPr>
          <a:xfrm>
            <a:off x="251012" y="2088776"/>
            <a:ext cx="11698941" cy="1815882"/>
          </a:xfrm>
          <a:prstGeom prst="rect">
            <a:avLst/>
          </a:prstGeom>
          <a:noFill/>
        </p:spPr>
        <p:txBody>
          <a:bodyPr wrap="square" rtlCol="0">
            <a:spAutoFit/>
          </a:bodyPr>
          <a:lstStyle/>
          <a:p>
            <a:r>
              <a:rPr lang="en-IN" dirty="0"/>
              <a:t>Rejection Criteria:</a:t>
            </a:r>
            <a:br>
              <a:rPr lang="en-IN" dirty="0"/>
            </a:br>
            <a:endParaRPr lang="en-IN" dirty="0"/>
          </a:p>
          <a:p>
            <a:pPr marL="285750" indent="-285750">
              <a:buFont typeface="Arial" panose="020B0604020202020204" pitchFamily="34" charset="0"/>
              <a:buChar char="•"/>
            </a:pPr>
            <a:r>
              <a:rPr lang="en-IN" dirty="0"/>
              <a:t>If q(x) &gt; p(x), accept the token</a:t>
            </a:r>
            <a:br>
              <a:rPr lang="en-IN" dirty="0"/>
            </a:br>
            <a:endParaRPr lang="en-IN" dirty="0"/>
          </a:p>
          <a:p>
            <a:pPr marL="285750" indent="-285750">
              <a:buFont typeface="Arial" panose="020B0604020202020204" pitchFamily="34" charset="0"/>
              <a:buChar char="•"/>
            </a:pPr>
            <a:r>
              <a:rPr lang="en-IN" dirty="0"/>
              <a:t>If q(x) &lt; p(x), accept the token with probability q(x) / p(x) </a:t>
            </a:r>
            <a:br>
              <a:rPr lang="en-IN" dirty="0"/>
            </a:br>
            <a:endParaRPr lang="en-IN" dirty="0"/>
          </a:p>
          <a:p>
            <a:pPr marL="285750" indent="-285750">
              <a:buFont typeface="Arial" panose="020B0604020202020204" pitchFamily="34" charset="0"/>
              <a:buChar char="•"/>
            </a:pPr>
            <a:r>
              <a:rPr lang="en-US" dirty="0">
                <a:sym typeface="Calibri"/>
              </a:rPr>
              <a:t>When a token is rejected, the algorithm does not immediately discard the entire sequence. Instead, it resamples the rejected token using a combination of the probability distributions from both the draft and the target models.</a:t>
            </a:r>
            <a:endParaRPr lang="en-IN" dirty="0">
              <a:sym typeface="Calibri"/>
            </a:endParaRPr>
          </a:p>
        </p:txBody>
      </p:sp>
    </p:spTree>
    <p:extLst>
      <p:ext uri="{BB962C8B-B14F-4D97-AF65-F5344CB8AC3E}">
        <p14:creationId xmlns:p14="http://schemas.microsoft.com/office/powerpoint/2010/main" val="10332714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2"/>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87" name="Google Shape;87;p2"/>
          <p:cNvSpPr txBox="1"/>
          <p:nvPr/>
        </p:nvSpPr>
        <p:spPr>
          <a:xfrm>
            <a:off x="349097" y="2678605"/>
            <a:ext cx="8972456" cy="848935"/>
          </a:xfrm>
          <a:prstGeom prst="rect">
            <a:avLst/>
          </a:prstGeom>
          <a:noFill/>
          <a:ln>
            <a:noFill/>
          </a:ln>
        </p:spPr>
        <p:txBody>
          <a:bodyPr spcFirstLastPara="1" wrap="square" lIns="0" tIns="116825" rIns="0" bIns="0" anchor="t" anchorCtr="0">
            <a:spAutoFit/>
          </a:bodyPr>
          <a:lstStyle/>
          <a:p>
            <a:pPr marL="12700" marR="0" lvl="0" indent="0" algn="l" rtl="0">
              <a:lnSpc>
                <a:spcPct val="100000"/>
              </a:lnSpc>
              <a:spcBef>
                <a:spcPts val="910"/>
              </a:spcBef>
              <a:spcAft>
                <a:spcPts val="0"/>
              </a:spcAft>
              <a:buClr>
                <a:srgbClr val="000000"/>
              </a:buClr>
              <a:buSzPts val="4000"/>
              <a:buFont typeface="Arial"/>
              <a:buNone/>
            </a:pPr>
            <a:r>
              <a:rPr lang="en-US" sz="4000" b="1" dirty="0">
                <a:solidFill>
                  <a:srgbClr val="FFFFFF"/>
                </a:solidFill>
              </a:rPr>
              <a:t>Vulnerability in Prompts</a:t>
            </a:r>
            <a:endParaRPr sz="4000" b="0" i="0" u="none" strike="noStrike" cap="none" dirty="0">
              <a:solidFill>
                <a:schemeClr val="dk1"/>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9246107" y="353568"/>
            <a:ext cx="2781300" cy="623315"/>
          </a:xfrm>
          <a:prstGeom prst="rect">
            <a:avLst/>
          </a:prstGeom>
          <a:noFill/>
          <a:ln>
            <a:noFill/>
          </a:ln>
        </p:spPr>
      </p:pic>
    </p:spTree>
    <p:extLst>
      <p:ext uri="{BB962C8B-B14F-4D97-AF65-F5344CB8AC3E}">
        <p14:creationId xmlns:p14="http://schemas.microsoft.com/office/powerpoint/2010/main" val="29539710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31E5C2-AFEB-F3D1-A6EF-99BAF70A78CF}"/>
              </a:ext>
            </a:extLst>
          </p:cNvPr>
          <p:cNvPicPr>
            <a:picLocks noChangeAspect="1"/>
          </p:cNvPicPr>
          <p:nvPr/>
        </p:nvPicPr>
        <p:blipFill>
          <a:blip r:embed="rId2"/>
          <a:stretch>
            <a:fillRect/>
          </a:stretch>
        </p:blipFill>
        <p:spPr>
          <a:xfrm>
            <a:off x="170623" y="37627"/>
            <a:ext cx="5925377" cy="3391373"/>
          </a:xfrm>
          <a:prstGeom prst="rect">
            <a:avLst/>
          </a:prstGeom>
        </p:spPr>
      </p:pic>
      <p:pic>
        <p:nvPicPr>
          <p:cNvPr id="6" name="Picture 5">
            <a:extLst>
              <a:ext uri="{FF2B5EF4-FFF2-40B4-BE49-F238E27FC236}">
                <a16:creationId xmlns:a16="http://schemas.microsoft.com/office/drawing/2014/main" id="{0B2098D0-F411-0ED3-8EBC-F19336A2A98B}"/>
              </a:ext>
            </a:extLst>
          </p:cNvPr>
          <p:cNvPicPr>
            <a:picLocks noChangeAspect="1"/>
          </p:cNvPicPr>
          <p:nvPr/>
        </p:nvPicPr>
        <p:blipFill>
          <a:blip r:embed="rId3"/>
          <a:stretch>
            <a:fillRect/>
          </a:stretch>
        </p:blipFill>
        <p:spPr>
          <a:xfrm>
            <a:off x="4823012" y="3618296"/>
            <a:ext cx="6435763" cy="3006622"/>
          </a:xfrm>
          <a:prstGeom prst="rect">
            <a:avLst/>
          </a:prstGeom>
        </p:spPr>
      </p:pic>
    </p:spTree>
    <p:extLst>
      <p:ext uri="{BB962C8B-B14F-4D97-AF65-F5344CB8AC3E}">
        <p14:creationId xmlns:p14="http://schemas.microsoft.com/office/powerpoint/2010/main" val="3628410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D6B39-DCF6-CC17-203F-893F93BA357B}"/>
              </a:ext>
            </a:extLst>
          </p:cNvPr>
          <p:cNvPicPr>
            <a:picLocks noChangeAspect="1"/>
          </p:cNvPicPr>
          <p:nvPr/>
        </p:nvPicPr>
        <p:blipFill>
          <a:blip r:embed="rId2"/>
          <a:stretch>
            <a:fillRect/>
          </a:stretch>
        </p:blipFill>
        <p:spPr>
          <a:xfrm>
            <a:off x="186720" y="106686"/>
            <a:ext cx="7345751" cy="3748139"/>
          </a:xfrm>
          <a:prstGeom prst="rect">
            <a:avLst/>
          </a:prstGeom>
        </p:spPr>
      </p:pic>
      <p:pic>
        <p:nvPicPr>
          <p:cNvPr id="5" name="Picture 4">
            <a:extLst>
              <a:ext uri="{FF2B5EF4-FFF2-40B4-BE49-F238E27FC236}">
                <a16:creationId xmlns:a16="http://schemas.microsoft.com/office/drawing/2014/main" id="{54460B81-6655-DCAF-70AB-4453B78C7D21}"/>
              </a:ext>
            </a:extLst>
          </p:cNvPr>
          <p:cNvPicPr>
            <a:picLocks noChangeAspect="1"/>
          </p:cNvPicPr>
          <p:nvPr/>
        </p:nvPicPr>
        <p:blipFill>
          <a:blip r:embed="rId3"/>
          <a:stretch>
            <a:fillRect/>
          </a:stretch>
        </p:blipFill>
        <p:spPr>
          <a:xfrm>
            <a:off x="5123366" y="3429000"/>
            <a:ext cx="6101985" cy="3322315"/>
          </a:xfrm>
          <a:prstGeom prst="rect">
            <a:avLst/>
          </a:prstGeom>
        </p:spPr>
      </p:pic>
    </p:spTree>
    <p:extLst>
      <p:ext uri="{BB962C8B-B14F-4D97-AF65-F5344CB8AC3E}">
        <p14:creationId xmlns:p14="http://schemas.microsoft.com/office/powerpoint/2010/main" val="794186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4AE0AD-407B-FC9B-CD1F-B546D842DD1E}"/>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9CA5CBF9-462E-C062-6D0E-AB855D43D3B4}"/>
              </a:ext>
            </a:extLst>
          </p:cNvPr>
          <p:cNvPicPr>
            <a:picLocks noChangeAspect="1"/>
          </p:cNvPicPr>
          <p:nvPr/>
        </p:nvPicPr>
        <p:blipFill>
          <a:blip r:embed="rId2"/>
          <a:stretch>
            <a:fillRect/>
          </a:stretch>
        </p:blipFill>
        <p:spPr>
          <a:xfrm>
            <a:off x="838201" y="332510"/>
            <a:ext cx="6064412" cy="2942821"/>
          </a:xfrm>
          <a:prstGeom prst="rect">
            <a:avLst/>
          </a:prstGeom>
        </p:spPr>
      </p:pic>
      <p:pic>
        <p:nvPicPr>
          <p:cNvPr id="6" name="Picture 5">
            <a:extLst>
              <a:ext uri="{FF2B5EF4-FFF2-40B4-BE49-F238E27FC236}">
                <a16:creationId xmlns:a16="http://schemas.microsoft.com/office/drawing/2014/main" id="{16EB1592-BBE0-B243-FAA1-734B5D4785FC}"/>
              </a:ext>
            </a:extLst>
          </p:cNvPr>
          <p:cNvPicPr>
            <a:picLocks noChangeAspect="1"/>
          </p:cNvPicPr>
          <p:nvPr/>
        </p:nvPicPr>
        <p:blipFill>
          <a:blip r:embed="rId3"/>
          <a:stretch>
            <a:fillRect/>
          </a:stretch>
        </p:blipFill>
        <p:spPr>
          <a:xfrm>
            <a:off x="5055224" y="3275331"/>
            <a:ext cx="6525298" cy="2901632"/>
          </a:xfrm>
          <a:prstGeom prst="rect">
            <a:avLst/>
          </a:prstGeom>
        </p:spPr>
      </p:pic>
    </p:spTree>
    <p:extLst>
      <p:ext uri="{BB962C8B-B14F-4D97-AF65-F5344CB8AC3E}">
        <p14:creationId xmlns:p14="http://schemas.microsoft.com/office/powerpoint/2010/main" val="76677549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6375</TotalTime>
  <Words>7812</Words>
  <Application>Microsoft Office PowerPoint</Application>
  <PresentationFormat>Widescreen</PresentationFormat>
  <Paragraphs>711</Paragraphs>
  <Slides>111</Slides>
  <Notes>11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Aharoni</vt:lpstr>
      <vt:lpstr>AmazonEmber</vt:lpstr>
      <vt:lpstr>Arial</vt:lpstr>
      <vt:lpstr>Calibri</vt:lpstr>
      <vt:lpstr>Cambria Math</vt:lpstr>
      <vt:lpstr>Courier New</vt:lpstr>
      <vt:lpstr>Google Sans</vt:lpstr>
      <vt:lpstr>KaTeX_Main</vt:lpstr>
      <vt:lpstr>source-serif-pro</vt:lpstr>
      <vt:lpstr>Times New Roman</vt:lpstr>
      <vt:lpstr>Office Theme</vt:lpstr>
      <vt:lpstr>PowerPoint Presentation</vt:lpstr>
      <vt:lpstr>PowerPoint Presentation</vt:lpstr>
      <vt:lpstr>PowerPoint Presentation</vt:lpstr>
      <vt:lpstr>seq2seq </vt:lpstr>
      <vt:lpstr>PowerPoint Presentation</vt:lpstr>
      <vt:lpstr>RNNs</vt:lpstr>
      <vt:lpstr>Parallelization issue</vt:lpstr>
      <vt:lpstr>Linear Interaction Distance in RNNs </vt:lpstr>
      <vt:lpstr>PowerPoint Presentation</vt:lpstr>
      <vt:lpstr>PowerPoint Presentation</vt:lpstr>
      <vt:lpstr>PowerPoint Presentation</vt:lpstr>
      <vt:lpstr>PowerPoint Presentation</vt:lpstr>
      <vt:lpstr>PowerPoint Presentation</vt:lpstr>
      <vt:lpstr>Encoder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question</vt:lpstr>
      <vt:lpstr>Decoder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Flash 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vt:lpstr>
      <vt:lpstr>Hands-on</vt:lpstr>
      <vt:lpstr>PowerPoint Presentation</vt:lpstr>
      <vt:lpstr>Caching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Faiza Lakdawala</dc:creator>
  <cp:lastModifiedBy>Vishwas Kukreti</cp:lastModifiedBy>
  <cp:revision>25</cp:revision>
  <dcterms:created xsi:type="dcterms:W3CDTF">2023-12-13T05:28:37Z</dcterms:created>
  <dcterms:modified xsi:type="dcterms:W3CDTF">2024-06-04T02:55:39Z</dcterms:modified>
</cp:coreProperties>
</file>